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diagrams/layout1.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Default Extension="wmf" ContentType="image/x-wmf"/>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4" r:id="rId1"/>
  </p:sldMasterIdLst>
  <p:notesMasterIdLst>
    <p:notesMasterId r:id="rId50"/>
  </p:notesMasterIdLst>
  <p:sldIdLst>
    <p:sldId id="257" r:id="rId2"/>
    <p:sldId id="258" r:id="rId3"/>
    <p:sldId id="301" r:id="rId4"/>
    <p:sldId id="259" r:id="rId5"/>
    <p:sldId id="265" r:id="rId6"/>
    <p:sldId id="261" r:id="rId7"/>
    <p:sldId id="296" r:id="rId8"/>
    <p:sldId id="297" r:id="rId9"/>
    <p:sldId id="262" r:id="rId10"/>
    <p:sldId id="298" r:id="rId11"/>
    <p:sldId id="299" r:id="rId12"/>
    <p:sldId id="300" r:id="rId13"/>
    <p:sldId id="264" r:id="rId14"/>
    <p:sldId id="294" r:id="rId15"/>
    <p:sldId id="292" r:id="rId16"/>
    <p:sldId id="269" r:id="rId17"/>
    <p:sldId id="307" r:id="rId18"/>
    <p:sldId id="293" r:id="rId19"/>
    <p:sldId id="303" r:id="rId20"/>
    <p:sldId id="304" r:id="rId21"/>
    <p:sldId id="263" r:id="rId22"/>
    <p:sldId id="267" r:id="rId23"/>
    <p:sldId id="268"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8" r:id="rId42"/>
    <p:sldId id="289" r:id="rId43"/>
    <p:sldId id="290" r:id="rId44"/>
    <p:sldId id="287" r:id="rId45"/>
    <p:sldId id="291" r:id="rId46"/>
    <p:sldId id="302" r:id="rId47"/>
    <p:sldId id="308" r:id="rId48"/>
    <p:sldId id="309" r:id="rId49"/>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100" d="100"/>
          <a:sy n="100" d="100"/>
        </p:scale>
        <p:origin x="-584"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notesMaster" Target="notesMasters/notes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D925A-3181-F544-875C-E476F181612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25D8BC4-CF83-9D45-9A38-578F17C9B6B6}">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smtClean="0"/>
            <a:t>Coca Leaf</a:t>
          </a:r>
          <a:r>
            <a:rPr lang="en-US" dirty="0" smtClean="0"/>
            <a:t>----</a:t>
          </a:r>
          <a:r>
            <a:rPr lang="en-US" i="1" dirty="0" err="1" smtClean="0"/>
            <a:t>acullicu/coqueo</a:t>
          </a:r>
          <a:r>
            <a:rPr lang="en-US" i="1" dirty="0" smtClean="0"/>
            <a:t> (chewing) tea flour-religious uses </a:t>
          </a:r>
          <a:endParaRPr lang="en-US" i="1" dirty="0"/>
        </a:p>
      </dgm:t>
    </dgm:pt>
    <dgm:pt modelId="{7AFF3E50-EAAB-BD4A-AEA3-9636297821AB}" type="parTrans" cxnId="{42CA773F-2FB2-E247-A6C6-56D74153CE15}">
      <dgm:prSet/>
      <dgm:spPr/>
      <dgm:t>
        <a:bodyPr/>
        <a:lstStyle/>
        <a:p>
          <a:endParaRPr lang="en-US"/>
        </a:p>
      </dgm:t>
    </dgm:pt>
    <dgm:pt modelId="{17179061-A3DD-E54D-8DCF-309EB4B00320}" type="sibTrans" cxnId="{42CA773F-2FB2-E247-A6C6-56D74153CE15}">
      <dgm:prSet/>
      <dgm:spPr/>
      <dgm:t>
        <a:bodyPr/>
        <a:lstStyle/>
        <a:p>
          <a:endParaRPr lang="en-US"/>
        </a:p>
      </dgm:t>
    </dgm:pt>
    <dgm:pt modelId="{B9C93283-359B-024A-A51B-C322514E7BA7}">
      <dgm:prSet phldrT="[Text]">
        <dgm:style>
          <a:lnRef idx="2">
            <a:schemeClr val="accent1"/>
          </a:lnRef>
          <a:fillRef idx="1">
            <a:schemeClr val="lt1"/>
          </a:fillRef>
          <a:effectRef idx="0">
            <a:schemeClr val="accent1"/>
          </a:effectRef>
          <a:fontRef idx="minor">
            <a:schemeClr val="dk1"/>
          </a:fontRef>
        </dgm:style>
      </dgm:prSet>
      <dgm:spPr/>
      <dgm:t>
        <a:bodyPr/>
        <a:lstStyle/>
        <a:p>
          <a:endParaRPr lang="en-US" dirty="0" smtClean="0"/>
        </a:p>
        <a:p>
          <a:r>
            <a:rPr lang="en-US" b="1" dirty="0" smtClean="0"/>
            <a:t>Cocaine Base Paste </a:t>
          </a:r>
          <a:r>
            <a:rPr lang="en-US" dirty="0" smtClean="0"/>
            <a:t>(PBC)---</a:t>
          </a:r>
          <a:r>
            <a:rPr lang="en-US" i="1" dirty="0" err="1" smtClean="0"/>
            <a:t>Paco/bazuco/pitillo</a:t>
          </a:r>
          <a:r>
            <a:rPr lang="en-US" i="1" dirty="0" smtClean="0"/>
            <a:t>-smoked/smoked with tobacco</a:t>
          </a:r>
          <a:endParaRPr lang="en-US" i="1" dirty="0"/>
        </a:p>
      </dgm:t>
    </dgm:pt>
    <dgm:pt modelId="{7A01AE12-95E9-704A-99A2-5DB6FA364A03}" type="parTrans" cxnId="{7EEE46E2-2149-D146-B047-0600A51E8395}">
      <dgm:prSet/>
      <dgm:spPr/>
      <dgm:t>
        <a:bodyPr/>
        <a:lstStyle/>
        <a:p>
          <a:endParaRPr lang="en-US"/>
        </a:p>
      </dgm:t>
    </dgm:pt>
    <dgm:pt modelId="{43C1C333-7CA3-4849-8CEC-8ABC7578D072}" type="sibTrans" cxnId="{7EEE46E2-2149-D146-B047-0600A51E8395}">
      <dgm:prSet/>
      <dgm:spPr/>
      <dgm:t>
        <a:bodyPr/>
        <a:lstStyle/>
        <a:p>
          <a:endParaRPr lang="en-US"/>
        </a:p>
      </dgm:t>
    </dgm:pt>
    <dgm:pt modelId="{6B03AF8B-93FF-7748-B0BE-91810B806EFA}">
      <dgm:prSet/>
      <dgm:spPr/>
      <dgm:t>
        <a:bodyPr/>
        <a:lstStyle/>
        <a:p>
          <a:r>
            <a:rPr lang="en-US" dirty="0" smtClean="0"/>
            <a:t> + alkaline (lime /sodium bicarbonate/cement)</a:t>
          </a:r>
        </a:p>
        <a:p>
          <a:r>
            <a:rPr lang="en-US" dirty="0" smtClean="0"/>
            <a:t>+kerosene</a:t>
          </a:r>
        </a:p>
        <a:p>
          <a:r>
            <a:rPr lang="en-US" dirty="0" smtClean="0"/>
            <a:t>+ </a:t>
          </a:r>
          <a:r>
            <a:rPr lang="en-US" dirty="0" err="1" smtClean="0"/>
            <a:t>sulphuric</a:t>
          </a:r>
          <a:r>
            <a:rPr lang="en-US" dirty="0" smtClean="0"/>
            <a:t> acid</a:t>
          </a:r>
          <a:endParaRPr lang="en-US" dirty="0"/>
        </a:p>
      </dgm:t>
    </dgm:pt>
    <dgm:pt modelId="{CD749631-D302-744D-AAB2-6C9A6B71794B}" type="sibTrans" cxnId="{343D63B5-8191-894C-92F8-2B252A4A8A83}">
      <dgm:prSet/>
      <dgm:spPr/>
      <dgm:t>
        <a:bodyPr/>
        <a:lstStyle/>
        <a:p>
          <a:endParaRPr lang="en-US"/>
        </a:p>
      </dgm:t>
    </dgm:pt>
    <dgm:pt modelId="{4E665E60-CAF4-5444-B17B-7DBC09784DD0}" type="parTrans" cxnId="{343D63B5-8191-894C-92F8-2B252A4A8A83}">
      <dgm:prSet/>
      <dgm:spPr/>
      <dgm:t>
        <a:bodyPr/>
        <a:lstStyle/>
        <a:p>
          <a:endParaRPr lang="en-US"/>
        </a:p>
      </dgm:t>
    </dgm:pt>
    <dgm:pt modelId="{D9555DA5-1593-D442-9490-D2C4D308A2EB}" type="pres">
      <dgm:prSet presAssocID="{D1ED925A-3181-F544-875C-E476F1816125}" presName="Name0" presStyleCnt="0">
        <dgm:presLayoutVars>
          <dgm:dir/>
          <dgm:animLvl val="lvl"/>
          <dgm:resizeHandles val="exact"/>
        </dgm:presLayoutVars>
      </dgm:prSet>
      <dgm:spPr/>
      <dgm:t>
        <a:bodyPr/>
        <a:lstStyle/>
        <a:p>
          <a:endParaRPr lang="en-US"/>
        </a:p>
      </dgm:t>
    </dgm:pt>
    <dgm:pt modelId="{A36D73E4-4F0B-D843-AA7F-BD2AD74BEF44}" type="pres">
      <dgm:prSet presAssocID="{125D8BC4-CF83-9D45-9A38-578F17C9B6B6}" presName="linNode" presStyleCnt="0"/>
      <dgm:spPr/>
    </dgm:pt>
    <dgm:pt modelId="{AF190B6F-C5D0-7141-A801-253880231918}" type="pres">
      <dgm:prSet presAssocID="{125D8BC4-CF83-9D45-9A38-578F17C9B6B6}" presName="parentText" presStyleLbl="node1" presStyleIdx="0" presStyleCnt="3" custScaleX="277778" custLinFactNeighborX="26931" custLinFactNeighborY="4622">
        <dgm:presLayoutVars>
          <dgm:chMax val="1"/>
          <dgm:bulletEnabled val="1"/>
        </dgm:presLayoutVars>
      </dgm:prSet>
      <dgm:spPr/>
      <dgm:t>
        <a:bodyPr/>
        <a:lstStyle/>
        <a:p>
          <a:endParaRPr lang="en-US"/>
        </a:p>
      </dgm:t>
    </dgm:pt>
    <dgm:pt modelId="{FBEDBF4A-6EF0-4E47-AA19-2B4FF7278411}" type="pres">
      <dgm:prSet presAssocID="{17179061-A3DD-E54D-8DCF-309EB4B00320}" presName="sp" presStyleCnt="0"/>
      <dgm:spPr/>
    </dgm:pt>
    <dgm:pt modelId="{442A91EA-3455-034C-8E21-245B37C3F419}" type="pres">
      <dgm:prSet presAssocID="{6B03AF8B-93FF-7748-B0BE-91810B806EFA}" presName="linNode" presStyleCnt="0"/>
      <dgm:spPr/>
    </dgm:pt>
    <dgm:pt modelId="{EDB7F4F7-8592-1842-9C30-569291F62A7A}" type="pres">
      <dgm:prSet presAssocID="{6B03AF8B-93FF-7748-B0BE-91810B806EFA}" presName="parentText" presStyleLbl="node1" presStyleIdx="1" presStyleCnt="3" custScaleX="277778">
        <dgm:presLayoutVars>
          <dgm:chMax val="1"/>
          <dgm:bulletEnabled val="1"/>
        </dgm:presLayoutVars>
      </dgm:prSet>
      <dgm:spPr/>
      <dgm:t>
        <a:bodyPr/>
        <a:lstStyle/>
        <a:p>
          <a:endParaRPr lang="en-US"/>
        </a:p>
      </dgm:t>
    </dgm:pt>
    <dgm:pt modelId="{FA0CB7C1-1D8B-3843-B926-84C6F9A504D2}" type="pres">
      <dgm:prSet presAssocID="{CD749631-D302-744D-AAB2-6C9A6B71794B}" presName="sp" presStyleCnt="0"/>
      <dgm:spPr/>
    </dgm:pt>
    <dgm:pt modelId="{7F1CDB76-F94D-6E45-A0DA-143FBDF949BA}" type="pres">
      <dgm:prSet presAssocID="{B9C93283-359B-024A-A51B-C322514E7BA7}" presName="linNode" presStyleCnt="0"/>
      <dgm:spPr/>
    </dgm:pt>
    <dgm:pt modelId="{65D492CD-F7F5-8F42-8FCB-DFC81351AE72}" type="pres">
      <dgm:prSet presAssocID="{B9C93283-359B-024A-A51B-C322514E7BA7}" presName="parentText" presStyleLbl="node1" presStyleIdx="2" presStyleCnt="3" custScaleX="277778">
        <dgm:presLayoutVars>
          <dgm:chMax val="1"/>
          <dgm:bulletEnabled val="1"/>
        </dgm:presLayoutVars>
      </dgm:prSet>
      <dgm:spPr/>
      <dgm:t>
        <a:bodyPr/>
        <a:lstStyle/>
        <a:p>
          <a:endParaRPr lang="en-US"/>
        </a:p>
      </dgm:t>
    </dgm:pt>
  </dgm:ptLst>
  <dgm:cxnLst>
    <dgm:cxn modelId="{7EEE46E2-2149-D146-B047-0600A51E8395}" srcId="{D1ED925A-3181-F544-875C-E476F1816125}" destId="{B9C93283-359B-024A-A51B-C322514E7BA7}" srcOrd="2" destOrd="0" parTransId="{7A01AE12-95E9-704A-99A2-5DB6FA364A03}" sibTransId="{43C1C333-7CA3-4849-8CEC-8ABC7578D072}"/>
    <dgm:cxn modelId="{C70785F0-67B0-924E-8D0E-034DCB46C910}" type="presOf" srcId="{6B03AF8B-93FF-7748-B0BE-91810B806EFA}" destId="{EDB7F4F7-8592-1842-9C30-569291F62A7A}" srcOrd="0" destOrd="0" presId="urn:microsoft.com/office/officeart/2005/8/layout/vList5"/>
    <dgm:cxn modelId="{20D82495-4758-CF49-9989-D5E10169BDF3}" type="presOf" srcId="{D1ED925A-3181-F544-875C-E476F1816125}" destId="{D9555DA5-1593-D442-9490-D2C4D308A2EB}" srcOrd="0" destOrd="0" presId="urn:microsoft.com/office/officeart/2005/8/layout/vList5"/>
    <dgm:cxn modelId="{7D22809A-CBB3-A54A-A7B1-7DD8B687ED6C}" type="presOf" srcId="{B9C93283-359B-024A-A51B-C322514E7BA7}" destId="{65D492CD-F7F5-8F42-8FCB-DFC81351AE72}" srcOrd="0" destOrd="0" presId="urn:microsoft.com/office/officeart/2005/8/layout/vList5"/>
    <dgm:cxn modelId="{343D63B5-8191-894C-92F8-2B252A4A8A83}" srcId="{D1ED925A-3181-F544-875C-E476F1816125}" destId="{6B03AF8B-93FF-7748-B0BE-91810B806EFA}" srcOrd="1" destOrd="0" parTransId="{4E665E60-CAF4-5444-B17B-7DBC09784DD0}" sibTransId="{CD749631-D302-744D-AAB2-6C9A6B71794B}"/>
    <dgm:cxn modelId="{C17BBAC9-6918-824C-9879-4B5C2495EBF9}" type="presOf" srcId="{125D8BC4-CF83-9D45-9A38-578F17C9B6B6}" destId="{AF190B6F-C5D0-7141-A801-253880231918}" srcOrd="0" destOrd="0" presId="urn:microsoft.com/office/officeart/2005/8/layout/vList5"/>
    <dgm:cxn modelId="{42CA773F-2FB2-E247-A6C6-56D74153CE15}" srcId="{D1ED925A-3181-F544-875C-E476F1816125}" destId="{125D8BC4-CF83-9D45-9A38-578F17C9B6B6}" srcOrd="0" destOrd="0" parTransId="{7AFF3E50-EAAB-BD4A-AEA3-9636297821AB}" sibTransId="{17179061-A3DD-E54D-8DCF-309EB4B00320}"/>
    <dgm:cxn modelId="{1A26BE73-A082-524B-A860-9B0C1A3E82A1}" type="presParOf" srcId="{D9555DA5-1593-D442-9490-D2C4D308A2EB}" destId="{A36D73E4-4F0B-D843-AA7F-BD2AD74BEF44}" srcOrd="0" destOrd="0" presId="urn:microsoft.com/office/officeart/2005/8/layout/vList5"/>
    <dgm:cxn modelId="{D4BE9559-7252-004C-97A5-371332C08EE8}" type="presParOf" srcId="{A36D73E4-4F0B-D843-AA7F-BD2AD74BEF44}" destId="{AF190B6F-C5D0-7141-A801-253880231918}" srcOrd="0" destOrd="0" presId="urn:microsoft.com/office/officeart/2005/8/layout/vList5"/>
    <dgm:cxn modelId="{E965653C-2914-9041-82F1-DCE739ECDD5F}" type="presParOf" srcId="{D9555DA5-1593-D442-9490-D2C4D308A2EB}" destId="{FBEDBF4A-6EF0-4E47-AA19-2B4FF7278411}" srcOrd="1" destOrd="0" presId="urn:microsoft.com/office/officeart/2005/8/layout/vList5"/>
    <dgm:cxn modelId="{94AF07C7-553B-C942-8FA9-DDE785396B18}" type="presParOf" srcId="{D9555DA5-1593-D442-9490-D2C4D308A2EB}" destId="{442A91EA-3455-034C-8E21-245B37C3F419}" srcOrd="2" destOrd="0" presId="urn:microsoft.com/office/officeart/2005/8/layout/vList5"/>
    <dgm:cxn modelId="{12FB86AF-EF24-F242-88E1-657FB7F33ECD}" type="presParOf" srcId="{442A91EA-3455-034C-8E21-245B37C3F419}" destId="{EDB7F4F7-8592-1842-9C30-569291F62A7A}" srcOrd="0" destOrd="0" presId="urn:microsoft.com/office/officeart/2005/8/layout/vList5"/>
    <dgm:cxn modelId="{CC4DA7EB-4C19-5F42-BD2E-1FFBD086DB9B}" type="presParOf" srcId="{D9555DA5-1593-D442-9490-D2C4D308A2EB}" destId="{FA0CB7C1-1D8B-3843-B926-84C6F9A504D2}" srcOrd="3" destOrd="0" presId="urn:microsoft.com/office/officeart/2005/8/layout/vList5"/>
    <dgm:cxn modelId="{323F401F-BE42-2848-B8C4-0583F87BCDD8}" type="presParOf" srcId="{D9555DA5-1593-D442-9490-D2C4D308A2EB}" destId="{7F1CDB76-F94D-6E45-A0DA-143FBDF949BA}" srcOrd="4" destOrd="0" presId="urn:microsoft.com/office/officeart/2005/8/layout/vList5"/>
    <dgm:cxn modelId="{0A11A34C-3D0A-5E47-A3F0-6FE263CF78E1}" type="presParOf" srcId="{7F1CDB76-F94D-6E45-A0DA-143FBDF949BA}" destId="{65D492CD-F7F5-8F42-8FCB-DFC81351AE72}"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386C5-C9E1-3947-BD23-6D1B5192A4BA}" type="datetimeFigureOut">
              <a:rPr lang="en-GB" smtClean="0"/>
              <a:pPr/>
              <a:t>10/27/11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60747-F27B-1844-9612-63DD06F6C4E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Vin </a:t>
            </a:r>
            <a:r>
              <a:rPr lang="en-US" dirty="0" err="1" smtClean="0"/>
              <a:t>Mariani</a:t>
            </a:r>
            <a:r>
              <a:rPr lang="en-US" dirty="0" smtClean="0"/>
              <a:t> – 6-8 mg cocaine per ounce</a:t>
            </a:r>
          </a:p>
          <a:p>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Smokeable</a:t>
            </a:r>
            <a:r>
              <a:rPr lang="en-US" sz="1200" kern="1200" baseline="0" dirty="0" smtClean="0">
                <a:solidFill>
                  <a:schemeClr val="tx1"/>
                </a:solidFill>
                <a:latin typeface="+mn-lt"/>
                <a:ea typeface="+mn-ea"/>
                <a:cs typeface="+mn-cs"/>
              </a:rPr>
              <a:t> cocaine on the basis of cocaine base paste with similar effects as crack is quite popular. It is called </a:t>
            </a:r>
            <a:r>
              <a:rPr lang="en-US" sz="1200" kern="1200" baseline="0" dirty="0" err="1" smtClean="0">
                <a:solidFill>
                  <a:schemeClr val="tx1"/>
                </a:solidFill>
                <a:latin typeface="+mn-lt"/>
                <a:ea typeface="+mn-ea"/>
                <a:cs typeface="+mn-cs"/>
              </a:rPr>
              <a:t>merla</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mescla</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mela</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mel</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melado</a:t>
            </a:r>
            <a:r>
              <a:rPr lang="en-US" sz="1200" kern="1200" baseline="0" dirty="0" smtClean="0">
                <a:solidFill>
                  <a:schemeClr val="tx1"/>
                </a:solidFill>
                <a:latin typeface="+mn-lt"/>
                <a:ea typeface="+mn-ea"/>
                <a:cs typeface="+mn-cs"/>
              </a:rPr>
              <a:t>  and is made from cocaine base paste, </a:t>
            </a:r>
            <a:r>
              <a:rPr lang="en-US" sz="1200" kern="1200" baseline="0" dirty="0" err="1" smtClean="0">
                <a:solidFill>
                  <a:schemeClr val="tx1"/>
                </a:solidFill>
                <a:latin typeface="+mn-lt"/>
                <a:ea typeface="+mn-ea"/>
                <a:cs typeface="+mn-cs"/>
              </a:rPr>
              <a:t>barrilha</a:t>
            </a:r>
            <a:r>
              <a:rPr lang="en-US" sz="1200" kern="1200" baseline="0" dirty="0" smtClean="0">
                <a:solidFill>
                  <a:schemeClr val="tx1"/>
                </a:solidFill>
                <a:latin typeface="+mn-lt"/>
                <a:ea typeface="+mn-ea"/>
                <a:cs typeface="+mn-cs"/>
              </a:rPr>
              <a:t>  or sodium carbonate (also known as washing soda or soda ash -Na2 CO3 ) and battery acid (</a:t>
            </a:r>
            <a:r>
              <a:rPr lang="en-US" sz="1200" kern="1200" baseline="0" dirty="0" err="1" smtClean="0">
                <a:solidFill>
                  <a:schemeClr val="tx1"/>
                </a:solidFill>
                <a:latin typeface="+mn-lt"/>
                <a:ea typeface="+mn-ea"/>
                <a:cs typeface="+mn-cs"/>
              </a:rPr>
              <a:t>sulphuric</a:t>
            </a:r>
            <a:r>
              <a:rPr lang="en-US" sz="1200" kern="1200" baseline="0" dirty="0" smtClean="0">
                <a:solidFill>
                  <a:schemeClr val="tx1"/>
                </a:solidFill>
                <a:latin typeface="+mn-lt"/>
                <a:ea typeface="+mn-ea"/>
                <a:cs typeface="+mn-cs"/>
              </a:rPr>
              <a:t> acid </a:t>
            </a:r>
            <a:r>
              <a:rPr lang="en-US" sz="1200" b="0" kern="1200" baseline="0" dirty="0" smtClean="0">
                <a:solidFill>
                  <a:schemeClr val="tx1"/>
                </a:solidFill>
                <a:latin typeface="+mn-lt"/>
                <a:ea typeface="+mn-ea"/>
                <a:cs typeface="+mn-cs"/>
              </a:rPr>
              <a:t>-H2SO4) or boric acid (H3BO3 – often used as an antiseptic and insecticide) to dissolve the cocaine base paste.</a:t>
            </a:r>
            <a:endParaRPr lang="en-GB" b="0"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Knowing what is being consumed is crucial not only for investigating harm associated with PBC consumption, but also for trying to explain the emergence of this new pattern of drug consumption.</a:t>
            </a:r>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dopamine, a brain chemical that plays important roles in the control of normal movement, and in pleasure, reward and motivation, also plays a central role in substance abuse and addiction.</a:t>
            </a:r>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16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Dopamine and Serotonin</a:t>
            </a:r>
            <a:r>
              <a:rPr lang="en-GB" baseline="0" dirty="0" smtClean="0"/>
              <a:t> Pathways</a:t>
            </a:r>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nSpc>
                <a:spcPct val="80000"/>
              </a:lnSpc>
            </a:pPr>
            <a:endParaRPr lang="en-US" sz="800" b="1" u="sng" dirty="0" smtClean="0"/>
          </a:p>
          <a:p>
            <a:pPr>
              <a:lnSpc>
                <a:spcPct val="80000"/>
              </a:lnSpc>
            </a:pPr>
            <a:r>
              <a:rPr lang="en-US" sz="1200" b="1" u="sng" dirty="0" smtClean="0"/>
              <a:t>Neurotransmitter/Modulator Relationships and alcohol Reinforcement:</a:t>
            </a:r>
          </a:p>
          <a:p>
            <a:pPr>
              <a:lnSpc>
                <a:spcPct val="80000"/>
              </a:lnSpc>
            </a:pPr>
            <a:endParaRPr lang="en-US" sz="1200" b="1" u="sng" dirty="0" smtClean="0"/>
          </a:p>
          <a:p>
            <a:pPr>
              <a:lnSpc>
                <a:spcPct val="80000"/>
              </a:lnSpc>
            </a:pPr>
            <a:r>
              <a:rPr lang="en-US" sz="1200" dirty="0" smtClean="0"/>
              <a:t>This schematic illustrates some of the major circuits and neurotransmitter/modulator relationships in the </a:t>
            </a:r>
            <a:r>
              <a:rPr lang="en-US" sz="1200" dirty="0" err="1" smtClean="0"/>
              <a:t>mesolimbic</a:t>
            </a:r>
            <a:r>
              <a:rPr lang="en-US" sz="1200" dirty="0" smtClean="0"/>
              <a:t> reward circuit.  The focus of this model is on the so-called “dopamine (DA) neuron” in the Ventral </a:t>
            </a:r>
            <a:r>
              <a:rPr lang="en-US" sz="1200" dirty="0" err="1" smtClean="0"/>
              <a:t>Tegmental</a:t>
            </a:r>
            <a:r>
              <a:rPr lang="en-US" sz="1200" dirty="0" smtClean="0"/>
              <a:t> Area (VTA), which sends </a:t>
            </a:r>
            <a:r>
              <a:rPr lang="en-US" sz="1200" dirty="0" err="1" smtClean="0"/>
              <a:t>dopaminergic</a:t>
            </a:r>
            <a:r>
              <a:rPr lang="en-US" sz="1200" dirty="0" smtClean="0"/>
              <a:t> efferent fibers to nucleus </a:t>
            </a:r>
            <a:r>
              <a:rPr lang="en-US" sz="1200" dirty="0" err="1" smtClean="0"/>
              <a:t>accumbens</a:t>
            </a:r>
            <a:r>
              <a:rPr lang="en-US" sz="1200" dirty="0" smtClean="0"/>
              <a:t> (</a:t>
            </a:r>
            <a:r>
              <a:rPr lang="en-US" sz="1200" dirty="0" err="1" smtClean="0"/>
              <a:t>nACC</a:t>
            </a:r>
            <a:r>
              <a:rPr lang="en-US" sz="1200" dirty="0" smtClean="0"/>
              <a:t>), as well as other structures implicated in reward/reinforcement (prefrontal cortex, </a:t>
            </a:r>
            <a:r>
              <a:rPr lang="en-US" sz="1200" dirty="0" err="1" smtClean="0"/>
              <a:t>amygdala</a:t>
            </a:r>
            <a:r>
              <a:rPr lang="en-US" sz="1200" dirty="0" smtClean="0"/>
              <a:t>, olfactory tubercle, lateral </a:t>
            </a:r>
            <a:r>
              <a:rPr lang="en-US" sz="1200" dirty="0" err="1" smtClean="0"/>
              <a:t>septal</a:t>
            </a:r>
            <a:r>
              <a:rPr lang="en-US" sz="1200" dirty="0" smtClean="0"/>
              <a:t> nucleus, hippocampus).   The </a:t>
            </a:r>
            <a:r>
              <a:rPr lang="en-US" sz="1200" dirty="0" err="1" smtClean="0"/>
              <a:t>nACC</a:t>
            </a:r>
            <a:r>
              <a:rPr lang="en-US" sz="1200" dirty="0" smtClean="0"/>
              <a:t> target cells of the DA output are </a:t>
            </a:r>
            <a:r>
              <a:rPr lang="en-US" sz="1200" dirty="0" err="1" smtClean="0"/>
              <a:t>GABAergic</a:t>
            </a:r>
            <a:r>
              <a:rPr lang="en-US" sz="1200" dirty="0" smtClean="0"/>
              <a:t> medium spiny neurons.   Firing of the DA neurons and release of DA are believed to be instrumental in reinforcing properties of alcohol and other drugs of abuse.  </a:t>
            </a:r>
          </a:p>
          <a:p>
            <a:pPr>
              <a:lnSpc>
                <a:spcPct val="80000"/>
              </a:lnSpc>
            </a:pPr>
            <a:endParaRPr lang="en-US" sz="1200" dirty="0" smtClean="0"/>
          </a:p>
          <a:p>
            <a:pPr>
              <a:lnSpc>
                <a:spcPct val="80000"/>
              </a:lnSpc>
              <a:buFontTx/>
              <a:buChar char="•"/>
            </a:pPr>
            <a:r>
              <a:rPr lang="en-US" sz="1200" dirty="0" smtClean="0"/>
              <a:t>Ethanol stimulates enhanced firing of DA cells, an effect that derives partly from direct actions on ion channels of the DA cell itself (probably potassium and calcium channels), as well as actions on a variety of neurotransmitters and receptors in the overall circuit.   </a:t>
            </a:r>
          </a:p>
          <a:p>
            <a:pPr>
              <a:lnSpc>
                <a:spcPct val="80000"/>
              </a:lnSpc>
              <a:buFontTx/>
              <a:buChar char="•"/>
            </a:pPr>
            <a:r>
              <a:rPr lang="en-US" sz="1200" dirty="0" smtClean="0"/>
              <a:t>Excitatory input to the VTA is mediated by glutamate, which acts on AMPA receptors and NMDA receptors on DA neurons.  The </a:t>
            </a:r>
            <a:r>
              <a:rPr lang="en-US" sz="1200" dirty="0" err="1" smtClean="0"/>
              <a:t>glutamatergic</a:t>
            </a:r>
            <a:r>
              <a:rPr lang="en-US" sz="1200" dirty="0" smtClean="0"/>
              <a:t> </a:t>
            </a:r>
            <a:r>
              <a:rPr lang="en-US" sz="1200" dirty="0" err="1" smtClean="0"/>
              <a:t>presynaptic</a:t>
            </a:r>
            <a:r>
              <a:rPr lang="en-US" sz="1200" dirty="0" smtClean="0"/>
              <a:t> terminals are themselves affected by other modulators such as acetylcholine and perhaps serotonin.   This glutamate input may be particularly important to burst firing and to learning (LTP). </a:t>
            </a:r>
          </a:p>
          <a:p>
            <a:pPr>
              <a:lnSpc>
                <a:spcPct val="80000"/>
              </a:lnSpc>
              <a:buFontTx/>
              <a:buChar char="•"/>
            </a:pPr>
            <a:r>
              <a:rPr lang="en-US" sz="1200" dirty="0" err="1" smtClean="0"/>
              <a:t>GABAergic</a:t>
            </a:r>
            <a:r>
              <a:rPr lang="en-US" sz="1200" dirty="0" smtClean="0"/>
              <a:t> inhibitory cells are key components of the VTA-</a:t>
            </a:r>
            <a:r>
              <a:rPr lang="en-US" sz="1200" dirty="0" err="1" smtClean="0"/>
              <a:t>nACC</a:t>
            </a:r>
            <a:r>
              <a:rPr lang="en-US" sz="1200" dirty="0" smtClean="0"/>
              <a:t> circuit, providing both recurrent and local inhibitory influences on the DA cell.  </a:t>
            </a:r>
            <a:r>
              <a:rPr lang="en-US" sz="1200" dirty="0" err="1" smtClean="0"/>
              <a:t>GABAergic</a:t>
            </a:r>
            <a:r>
              <a:rPr lang="en-US" sz="1200" dirty="0" smtClean="0"/>
              <a:t> cells control overall basal activity of DA cells and bursting patterns of activity which are especially effective in DA release.  </a:t>
            </a:r>
          </a:p>
          <a:p>
            <a:pPr>
              <a:lnSpc>
                <a:spcPct val="80000"/>
              </a:lnSpc>
              <a:buFontTx/>
              <a:buChar char="•"/>
            </a:pPr>
            <a:r>
              <a:rPr lang="en-US" sz="1200" dirty="0" smtClean="0"/>
              <a:t>Serotonin input to the VTA affects multiple receptor subtypes, localized on DA cell bodies as well as on </a:t>
            </a:r>
            <a:r>
              <a:rPr lang="en-US" sz="1200" dirty="0" err="1" smtClean="0"/>
              <a:t>presynaptic</a:t>
            </a:r>
            <a:r>
              <a:rPr lang="en-US" sz="1200" dirty="0" smtClean="0"/>
              <a:t> terminals of other inputs.  By itself, serotonin has little effect on DA cell firing.  However, it considerably enhances the ability of ethanol to stimulate DA cell firing.</a:t>
            </a:r>
          </a:p>
          <a:p>
            <a:pPr>
              <a:lnSpc>
                <a:spcPct val="80000"/>
              </a:lnSpc>
              <a:buFontTx/>
              <a:buChar char="•"/>
            </a:pPr>
            <a:r>
              <a:rPr lang="en-US" sz="1200" dirty="0" err="1" smtClean="0"/>
              <a:t>Opioid</a:t>
            </a:r>
            <a:r>
              <a:rPr lang="en-US" sz="1200" dirty="0" smtClean="0"/>
              <a:t> receptors impinging on </a:t>
            </a:r>
            <a:r>
              <a:rPr lang="en-US" sz="1200" dirty="0" err="1" smtClean="0"/>
              <a:t>GABAergic</a:t>
            </a:r>
            <a:r>
              <a:rPr lang="en-US" sz="1200" dirty="0" smtClean="0"/>
              <a:t> neurons in VTA are thought to mediate </a:t>
            </a:r>
            <a:r>
              <a:rPr lang="en-US" sz="1200" dirty="0" err="1" smtClean="0"/>
              <a:t>disinhibition</a:t>
            </a:r>
            <a:r>
              <a:rPr lang="en-US" sz="1200" dirty="0" smtClean="0"/>
              <a:t> of the DA cell, thereby increasing firing rate and enhancing DA release. </a:t>
            </a:r>
          </a:p>
          <a:p>
            <a:pPr>
              <a:lnSpc>
                <a:spcPct val="80000"/>
              </a:lnSpc>
              <a:buFontTx/>
              <a:buChar char="•"/>
            </a:pPr>
            <a:r>
              <a:rPr lang="en-US" sz="1200" dirty="0" smtClean="0"/>
              <a:t>Cholinergic inputs from </a:t>
            </a:r>
            <a:r>
              <a:rPr lang="en-US" sz="1200" dirty="0" err="1" smtClean="0"/>
              <a:t>pedunculopontine</a:t>
            </a:r>
            <a:r>
              <a:rPr lang="en-US" sz="1200" dirty="0" smtClean="0"/>
              <a:t> </a:t>
            </a:r>
            <a:r>
              <a:rPr lang="en-US" sz="1200" dirty="0" err="1" smtClean="0"/>
              <a:t>tegmental</a:t>
            </a:r>
            <a:r>
              <a:rPr lang="en-US" sz="1200" dirty="0" smtClean="0"/>
              <a:t> nucleus (</a:t>
            </a:r>
            <a:r>
              <a:rPr lang="en-US" sz="1200" dirty="0" err="1" smtClean="0"/>
              <a:t>PPTg</a:t>
            </a:r>
            <a:r>
              <a:rPr lang="en-US" sz="1200" dirty="0" smtClean="0"/>
              <a:t>) and lateral dorsal </a:t>
            </a:r>
            <a:r>
              <a:rPr lang="en-US" sz="1200" dirty="0" err="1" smtClean="0"/>
              <a:t>tegmental</a:t>
            </a:r>
            <a:r>
              <a:rPr lang="en-US" sz="1200" dirty="0" smtClean="0"/>
              <a:t> nucleus (</a:t>
            </a:r>
            <a:r>
              <a:rPr lang="en-US" sz="1200" dirty="0" err="1" smtClean="0"/>
              <a:t>LDTg</a:t>
            </a:r>
            <a:r>
              <a:rPr lang="en-US" sz="1200" dirty="0" smtClean="0"/>
              <a:t>) stimulate DA cells directly through nicotinic cholinergic receptors (</a:t>
            </a:r>
            <a:r>
              <a:rPr lang="en-US" sz="1200" dirty="0" err="1" smtClean="0"/>
              <a:t>nAChR</a:t>
            </a:r>
            <a:r>
              <a:rPr lang="en-US" sz="1200" dirty="0" smtClean="0"/>
              <a:t>).   Nicotinic input also stimulates inhibitory </a:t>
            </a:r>
            <a:r>
              <a:rPr lang="en-US" sz="1200" dirty="0" err="1" smtClean="0"/>
              <a:t>GABAergic</a:t>
            </a:r>
            <a:r>
              <a:rPr lang="en-US" sz="1200" dirty="0" smtClean="0"/>
              <a:t> cells.  </a:t>
            </a:r>
            <a:r>
              <a:rPr lang="en-US" sz="1200" dirty="0" err="1" smtClean="0"/>
              <a:t>nAChR</a:t>
            </a:r>
            <a:r>
              <a:rPr lang="en-US" sz="1200" dirty="0" smtClean="0"/>
              <a:t> localized on </a:t>
            </a:r>
            <a:r>
              <a:rPr lang="en-US" sz="1200" dirty="0" err="1" smtClean="0"/>
              <a:t>preynaptic</a:t>
            </a:r>
            <a:r>
              <a:rPr lang="en-US" sz="1200" dirty="0" smtClean="0"/>
              <a:t> terminals of </a:t>
            </a:r>
            <a:r>
              <a:rPr lang="en-US" sz="1200" dirty="0" err="1" smtClean="0"/>
              <a:t>glutamatergic</a:t>
            </a:r>
            <a:r>
              <a:rPr lang="en-US" sz="1200" dirty="0" smtClean="0"/>
              <a:t> terminals from prefrontal cortex comprise an excitatory </a:t>
            </a:r>
            <a:r>
              <a:rPr lang="en-US" sz="1200" dirty="0" err="1" smtClean="0"/>
              <a:t>neuromodulatory</a:t>
            </a:r>
            <a:r>
              <a:rPr lang="en-US" sz="1200" dirty="0" smtClean="0"/>
              <a:t> influence on DA cells.   </a:t>
            </a:r>
          </a:p>
          <a:p>
            <a:pPr>
              <a:lnSpc>
                <a:spcPct val="90000"/>
              </a:lnSpc>
            </a:pPr>
            <a:endParaRPr lang="en-US" dirty="0" smtClean="0"/>
          </a:p>
          <a:p>
            <a:pPr>
              <a:lnSpc>
                <a:spcPct val="90000"/>
              </a:lnSpc>
            </a:pPr>
            <a:r>
              <a:rPr lang="en-US" b="1" u="sng" dirty="0" smtClean="0"/>
              <a:t>Sites of action of nicotine (nicotinic cholinergic receptors):</a:t>
            </a:r>
          </a:p>
          <a:p>
            <a:pPr>
              <a:lnSpc>
                <a:spcPct val="90000"/>
              </a:lnSpc>
            </a:pPr>
            <a:endParaRPr lang="en-US" b="1" u="sng" dirty="0" smtClean="0"/>
          </a:p>
          <a:p>
            <a:pPr>
              <a:lnSpc>
                <a:spcPct val="90000"/>
              </a:lnSpc>
            </a:pPr>
            <a:r>
              <a:rPr lang="en-US" dirty="0" smtClean="0"/>
              <a:t>VTA neurons express a variety of </a:t>
            </a:r>
            <a:r>
              <a:rPr lang="en-US" dirty="0" err="1" smtClean="0"/>
              <a:t>nAChR</a:t>
            </a:r>
            <a:r>
              <a:rPr lang="en-US" dirty="0" smtClean="0"/>
              <a:t> subtypes which, when activated by nicotine, promote a sustained increase in dopamine release in </a:t>
            </a:r>
            <a:r>
              <a:rPr lang="en-US" dirty="0" err="1" smtClean="0"/>
              <a:t>nAcc</a:t>
            </a:r>
            <a:r>
              <a:rPr lang="en-US" dirty="0" smtClean="0"/>
              <a:t> that is considered pivotal to the development of nicotine addiction (</a:t>
            </a:r>
            <a:r>
              <a:rPr lang="en-US" dirty="0" err="1" smtClean="0"/>
              <a:t>Wonacott</a:t>
            </a:r>
            <a:r>
              <a:rPr lang="en-US" dirty="0" smtClean="0"/>
              <a:t>, 2005).  In VTA, non-alpha7 </a:t>
            </a:r>
            <a:r>
              <a:rPr lang="en-US" dirty="0" err="1" smtClean="0"/>
              <a:t>nAChRs</a:t>
            </a:r>
            <a:r>
              <a:rPr lang="en-US" dirty="0" smtClean="0"/>
              <a:t> – probably alpha4beta2 --  have been identified on </a:t>
            </a:r>
            <a:r>
              <a:rPr lang="en-US" dirty="0" err="1" smtClean="0"/>
              <a:t>dopaminergic</a:t>
            </a:r>
            <a:r>
              <a:rPr lang="en-US" dirty="0" smtClean="0"/>
              <a:t> and </a:t>
            </a:r>
            <a:r>
              <a:rPr lang="en-US" dirty="0" err="1" smtClean="0"/>
              <a:t>GABAergic</a:t>
            </a:r>
            <a:r>
              <a:rPr lang="en-US" dirty="0" smtClean="0"/>
              <a:t> neurons.   Alpha7 appear to reside on </a:t>
            </a:r>
            <a:r>
              <a:rPr lang="en-US" dirty="0" err="1" smtClean="0"/>
              <a:t>glutamatergic</a:t>
            </a:r>
            <a:r>
              <a:rPr lang="en-US" dirty="0" smtClean="0"/>
              <a:t> afferents projecting to the VTA, although they seem to be localized </a:t>
            </a:r>
            <a:r>
              <a:rPr lang="en-US" dirty="0" err="1" smtClean="0"/>
              <a:t>perisynaptically</a:t>
            </a:r>
            <a:r>
              <a:rPr lang="en-US" dirty="0" smtClean="0"/>
              <a:t>. </a:t>
            </a:r>
          </a:p>
          <a:p>
            <a:pPr>
              <a:lnSpc>
                <a:spcPct val="90000"/>
              </a:lnSpc>
            </a:pPr>
            <a:endParaRPr lang="en-US" dirty="0" smtClean="0"/>
          </a:p>
          <a:p>
            <a:pPr>
              <a:lnSpc>
                <a:spcPct val="90000"/>
              </a:lnSpc>
            </a:pPr>
            <a:r>
              <a:rPr lang="en-US" dirty="0" smtClean="0"/>
              <a:t>Systemic injection of nicotine, or direct application of nicotine into the VTA or </a:t>
            </a:r>
            <a:r>
              <a:rPr lang="en-US" dirty="0" err="1" smtClean="0"/>
              <a:t>nAcc</a:t>
            </a:r>
            <a:r>
              <a:rPr lang="en-US" dirty="0" smtClean="0"/>
              <a:t>, stimulates release of dopamine in the </a:t>
            </a:r>
            <a:r>
              <a:rPr lang="en-US" dirty="0" err="1" smtClean="0"/>
              <a:t>nAcc</a:t>
            </a:r>
            <a:r>
              <a:rPr lang="en-US" dirty="0" smtClean="0"/>
              <a:t> as measured by </a:t>
            </a:r>
            <a:r>
              <a:rPr lang="en-US" dirty="0" err="1" smtClean="0"/>
              <a:t>microdialysis</a:t>
            </a:r>
            <a:r>
              <a:rPr lang="en-US" dirty="0" smtClean="0"/>
              <a:t>.  DA is preferentially released during burst firing of VTA cells rather than firing of single spikes. Burst firing may be mediated by NMDA receptors on DA cell bodies.  Antagonism of NMDA receptors diminishes DA release in </a:t>
            </a:r>
            <a:r>
              <a:rPr lang="en-US" dirty="0" err="1" smtClean="0"/>
              <a:t>nAcc</a:t>
            </a:r>
            <a:r>
              <a:rPr lang="en-US" dirty="0" smtClean="0"/>
              <a:t>. Alpha7 receptors have been implicated in burst firing, and they can participate in plastic changes that enhance synaptic efficacy in VTA.   The sustained elevation of DA for 60-120 min after a single injection of nicotine is characteristic of the first response.  Subsequent injections of the drug in this time frame have little further effect.  Repetitive daily injections of nicotine in rats cause increased dopamine release, </a:t>
            </a:r>
            <a:r>
              <a:rPr lang="en-US" dirty="0" err="1" smtClean="0"/>
              <a:t>ie</a:t>
            </a:r>
            <a:r>
              <a:rPr lang="en-US" dirty="0" smtClean="0"/>
              <a:t>, a sensitized response.  This occurs in the </a:t>
            </a:r>
            <a:r>
              <a:rPr lang="en-US" dirty="0" err="1" smtClean="0"/>
              <a:t>nAcc</a:t>
            </a:r>
            <a:r>
              <a:rPr lang="en-US" dirty="0" smtClean="0"/>
              <a:t> core but not the shell.  Initial release in drug naïve rats occurs primarily in the shell. </a:t>
            </a:r>
          </a:p>
          <a:p>
            <a:pPr>
              <a:lnSpc>
                <a:spcPct val="90000"/>
              </a:lnSpc>
            </a:pPr>
            <a:endParaRPr lang="en-US" dirty="0" smtClean="0"/>
          </a:p>
          <a:p>
            <a:pPr>
              <a:lnSpc>
                <a:spcPct val="90000"/>
              </a:lnSpc>
            </a:pPr>
            <a:r>
              <a:rPr lang="en-US" sz="1200" dirty="0" smtClean="0"/>
              <a:t>A scheme for nicotine and </a:t>
            </a:r>
            <a:r>
              <a:rPr lang="en-US" sz="1200" dirty="0" err="1" smtClean="0"/>
              <a:t>nAChR</a:t>
            </a:r>
            <a:r>
              <a:rPr lang="en-US" sz="1200" dirty="0" smtClean="0"/>
              <a:t> influences on DA cells has been proposed by </a:t>
            </a:r>
            <a:r>
              <a:rPr lang="en-US" sz="1200" dirty="0" err="1" smtClean="0"/>
              <a:t>Mansvelder</a:t>
            </a:r>
            <a:r>
              <a:rPr lang="en-US" sz="1200" dirty="0" smtClean="0"/>
              <a:t> et al (2002).  Under control conditions, alpha4beta2 </a:t>
            </a:r>
            <a:r>
              <a:rPr lang="en-US" sz="1200" dirty="0" err="1" smtClean="0"/>
              <a:t>nAChR</a:t>
            </a:r>
            <a:r>
              <a:rPr lang="en-US" sz="1200" dirty="0" smtClean="0"/>
              <a:t> can excite DA and GABA neurons directly, while alpha7 receptors can enhance release from </a:t>
            </a:r>
            <a:r>
              <a:rPr lang="en-US" sz="1200" dirty="0" err="1" smtClean="0"/>
              <a:t>glutamatergic</a:t>
            </a:r>
            <a:r>
              <a:rPr lang="en-US" sz="1200" dirty="0" smtClean="0"/>
              <a:t> terminals.  Endogenous Ach release from brainstem cholinergic neurons contributes to the </a:t>
            </a:r>
            <a:r>
              <a:rPr lang="en-US" sz="1200" dirty="0" err="1" smtClean="0"/>
              <a:t>GABAergic</a:t>
            </a:r>
            <a:r>
              <a:rPr lang="en-US" sz="1200" dirty="0" smtClean="0"/>
              <a:t> tone onto VTA DA neurons.  In the presence of nicotine, at smokers’ blood levels, the non-alpha7 receptors desensitize rapidly, effectively reducing </a:t>
            </a:r>
            <a:r>
              <a:rPr lang="en-US" sz="1200" dirty="0" err="1" smtClean="0"/>
              <a:t>GABAergic</a:t>
            </a:r>
            <a:r>
              <a:rPr lang="en-US" sz="1200" dirty="0" smtClean="0"/>
              <a:t> input to the DA neurons.   The alpha7 receptors will not desensitize as much, which means that the </a:t>
            </a:r>
            <a:r>
              <a:rPr lang="en-US" sz="1200" dirty="0" err="1" smtClean="0"/>
              <a:t>glutamatergic</a:t>
            </a:r>
            <a:r>
              <a:rPr lang="en-US" sz="1200" dirty="0" smtClean="0"/>
              <a:t> inputs will be enhanced as the </a:t>
            </a:r>
            <a:r>
              <a:rPr lang="en-US" sz="1200" dirty="0" err="1" smtClean="0"/>
              <a:t>GABAergic</a:t>
            </a:r>
            <a:r>
              <a:rPr lang="en-US" sz="1200" dirty="0" smtClean="0"/>
              <a:t> inputs are depressed.  This leads to net increase in excitation of DA neurons.  </a:t>
            </a:r>
          </a:p>
          <a:p>
            <a:pPr>
              <a:lnSpc>
                <a:spcPct val="80000"/>
              </a:lnSpc>
            </a:pPr>
            <a:endParaRPr lang="en-US" sz="1200" dirty="0" smtClean="0"/>
          </a:p>
          <a:p>
            <a:pPr>
              <a:lnSpc>
                <a:spcPct val="80000"/>
              </a:lnSpc>
            </a:pPr>
            <a:r>
              <a:rPr lang="en-US" sz="1200" dirty="0" smtClean="0"/>
              <a:t>Alcohol dramatically enhances currents through </a:t>
            </a:r>
            <a:r>
              <a:rPr lang="en-US" sz="1200" dirty="0" err="1" smtClean="0"/>
              <a:t>nAChR</a:t>
            </a:r>
            <a:r>
              <a:rPr lang="en-US" sz="1200" dirty="0" smtClean="0"/>
              <a:t> that are probably of alpha4-beta2 subunit composition (</a:t>
            </a:r>
            <a:r>
              <a:rPr lang="en-US" sz="1200" dirty="0" err="1" smtClean="0"/>
              <a:t>Aistrup</a:t>
            </a:r>
            <a:r>
              <a:rPr lang="en-US" sz="1200" dirty="0" smtClean="0"/>
              <a:t> et al, 1999).  Conversely, alcohol mildly inhibits currents through receptors that are probably alpha7 type.</a:t>
            </a:r>
          </a:p>
          <a:p>
            <a:pPr>
              <a:lnSpc>
                <a:spcPct val="80000"/>
              </a:lnSpc>
            </a:pPr>
            <a:endParaRPr lang="en-US" sz="1200" dirty="0" smtClean="0"/>
          </a:p>
          <a:p>
            <a:pPr>
              <a:lnSpc>
                <a:spcPct val="80000"/>
              </a:lnSpc>
            </a:pPr>
            <a:r>
              <a:rPr lang="en-US" sz="1200" b="1" u="sng" dirty="0" smtClean="0"/>
              <a:t>References:</a:t>
            </a:r>
            <a:r>
              <a:rPr lang="en-US" sz="1200" b="1" dirty="0" smtClean="0"/>
              <a:t>  </a:t>
            </a:r>
          </a:p>
          <a:p>
            <a:pPr>
              <a:lnSpc>
                <a:spcPct val="80000"/>
              </a:lnSpc>
            </a:pPr>
            <a:endParaRPr lang="en-US" sz="1200" b="1" dirty="0" smtClean="0"/>
          </a:p>
          <a:p>
            <a:pPr>
              <a:lnSpc>
                <a:spcPct val="80000"/>
              </a:lnSpc>
            </a:pPr>
            <a:r>
              <a:rPr lang="en-US" sz="1200" dirty="0" smtClean="0"/>
              <a:t>GL </a:t>
            </a:r>
            <a:r>
              <a:rPr lang="en-US" sz="1200" dirty="0" err="1" smtClean="0"/>
              <a:t>Aistrup</a:t>
            </a:r>
            <a:r>
              <a:rPr lang="en-US" sz="1200" dirty="0" smtClean="0"/>
              <a:t>, W </a:t>
            </a:r>
            <a:r>
              <a:rPr lang="en-US" sz="1200" dirty="0" err="1" smtClean="0"/>
              <a:t>Marszalec</a:t>
            </a:r>
            <a:r>
              <a:rPr lang="en-US" sz="1200" dirty="0" smtClean="0"/>
              <a:t>, T </a:t>
            </a:r>
            <a:r>
              <a:rPr lang="en-US" sz="1200" dirty="0" err="1" smtClean="0"/>
              <a:t>Narahashi</a:t>
            </a:r>
            <a:r>
              <a:rPr lang="en-US" sz="1200" dirty="0" smtClean="0"/>
              <a:t>.  Ethanol Modulation of Nicotinic Acetylcholine Receptor Currents in Cultured Cortical Neurons.  Molecular Pharmacology, </a:t>
            </a:r>
            <a:r>
              <a:rPr lang="en-US" sz="800" dirty="0" smtClean="0"/>
              <a:t>Vol. 55, Issue 1, 39-49 (1999 ).</a:t>
            </a:r>
          </a:p>
          <a:p>
            <a:pPr>
              <a:lnSpc>
                <a:spcPct val="80000"/>
              </a:lnSpc>
            </a:pPr>
            <a:endParaRPr lang="en-US" sz="1200" dirty="0" smtClean="0"/>
          </a:p>
          <a:p>
            <a:pPr>
              <a:lnSpc>
                <a:spcPct val="80000"/>
              </a:lnSpc>
            </a:pPr>
            <a:r>
              <a:rPr lang="en-US" sz="1200" dirty="0" smtClean="0"/>
              <a:t>SB </a:t>
            </a:r>
            <a:r>
              <a:rPr lang="en-US" sz="1200" dirty="0" err="1" smtClean="0"/>
              <a:t>Appel</a:t>
            </a:r>
            <a:r>
              <a:rPr lang="en-US" sz="1200" dirty="0" smtClean="0"/>
              <a:t>, WJ McBride, M Diana, I Diamond, A </a:t>
            </a:r>
            <a:r>
              <a:rPr lang="en-US" sz="1200" dirty="0" err="1" smtClean="0"/>
              <a:t>Bonci</a:t>
            </a:r>
            <a:r>
              <a:rPr lang="en-US" sz="1200" dirty="0" smtClean="0"/>
              <a:t>, M </a:t>
            </a:r>
            <a:r>
              <a:rPr lang="en-US" sz="1200" dirty="0" err="1" smtClean="0"/>
              <a:t>Brodie</a:t>
            </a:r>
            <a:r>
              <a:rPr lang="en-US" sz="1200" dirty="0" smtClean="0"/>
              <a:t>.  Ethanol effects on </a:t>
            </a:r>
            <a:r>
              <a:rPr lang="en-US" sz="1200" dirty="0" err="1" smtClean="0"/>
              <a:t>dopaminergic</a:t>
            </a:r>
            <a:r>
              <a:rPr lang="en-US" sz="1200" dirty="0" smtClean="0"/>
              <a:t> “reward” neurons in the ventral </a:t>
            </a:r>
            <a:r>
              <a:rPr lang="en-US" sz="1200" dirty="0" err="1" smtClean="0"/>
              <a:t>tegmental</a:t>
            </a:r>
            <a:r>
              <a:rPr lang="en-US" sz="1200" dirty="0" smtClean="0"/>
              <a:t> area and the </a:t>
            </a:r>
            <a:r>
              <a:rPr lang="en-US" sz="1200" dirty="0" err="1" smtClean="0"/>
              <a:t>mesolimbic</a:t>
            </a:r>
            <a:r>
              <a:rPr lang="en-US" sz="1200" dirty="0" smtClean="0"/>
              <a:t> pathway.  Alcohol </a:t>
            </a:r>
            <a:r>
              <a:rPr lang="en-US" sz="1200" dirty="0" err="1" smtClean="0"/>
              <a:t>Clin</a:t>
            </a:r>
            <a:r>
              <a:rPr lang="en-US" sz="1200" dirty="0" smtClean="0"/>
              <a:t> </a:t>
            </a:r>
            <a:r>
              <a:rPr lang="en-US" sz="1200" dirty="0" err="1" smtClean="0"/>
              <a:t>Exper</a:t>
            </a:r>
            <a:r>
              <a:rPr lang="en-US" sz="1200" dirty="0" smtClean="0"/>
              <a:t> Res, 28(11):1768-1778 (2004).</a:t>
            </a:r>
          </a:p>
          <a:p>
            <a:pPr>
              <a:lnSpc>
                <a:spcPct val="80000"/>
              </a:lnSpc>
            </a:pPr>
            <a:endParaRPr lang="en-US" sz="1200" dirty="0" smtClean="0"/>
          </a:p>
          <a:p>
            <a:pPr>
              <a:lnSpc>
                <a:spcPct val="80000"/>
              </a:lnSpc>
            </a:pPr>
            <a:r>
              <a:rPr lang="en-US" sz="1200" dirty="0" smtClean="0"/>
              <a:t>HD </a:t>
            </a:r>
            <a:r>
              <a:rPr lang="en-US" sz="1200" dirty="0" err="1" smtClean="0"/>
              <a:t>Mansvelder</a:t>
            </a:r>
            <a:r>
              <a:rPr lang="en-US" sz="1200" dirty="0" smtClean="0"/>
              <a:t> and DS Mc </a:t>
            </a:r>
            <a:r>
              <a:rPr lang="en-US" sz="1200" dirty="0" err="1" smtClean="0"/>
              <a:t>Gehee</a:t>
            </a:r>
            <a:r>
              <a:rPr lang="en-US" sz="1200" dirty="0" smtClean="0"/>
              <a:t>. Cellular and synaptic mechanisms of nicotine addiction. </a:t>
            </a:r>
            <a:r>
              <a:rPr lang="en-US" sz="1200" dirty="0" err="1" smtClean="0"/>
              <a:t>Int</a:t>
            </a:r>
            <a:r>
              <a:rPr lang="en-US" sz="1200" dirty="0" smtClean="0"/>
              <a:t> J </a:t>
            </a:r>
            <a:r>
              <a:rPr lang="en-US" sz="1200" dirty="0" err="1" smtClean="0"/>
              <a:t>Neurobiol</a:t>
            </a:r>
            <a:r>
              <a:rPr lang="en-US" sz="1200" dirty="0" smtClean="0"/>
              <a:t> 53:606-617 (2002)</a:t>
            </a:r>
          </a:p>
          <a:p>
            <a:pPr>
              <a:lnSpc>
                <a:spcPct val="80000"/>
              </a:lnSpc>
            </a:pPr>
            <a:r>
              <a:rPr lang="en-US" sz="1200" dirty="0" smtClean="0"/>
              <a:t>Vol. 55, Issue 1, 39-49, January 1999</a:t>
            </a:r>
            <a:br>
              <a:rPr lang="en-US" sz="1200" dirty="0" smtClean="0"/>
            </a:br>
            <a:endParaRPr lang="en-US" sz="1200" dirty="0" smtClean="0"/>
          </a:p>
          <a:p>
            <a:pPr>
              <a:lnSpc>
                <a:spcPct val="80000"/>
              </a:lnSpc>
            </a:pPr>
            <a:r>
              <a:rPr lang="en-US" sz="1200" dirty="0" smtClean="0"/>
              <a:t>S </a:t>
            </a:r>
            <a:r>
              <a:rPr lang="en-US" sz="1200" dirty="0" err="1" smtClean="0"/>
              <a:t>Wonnacott</a:t>
            </a:r>
            <a:r>
              <a:rPr lang="en-US" sz="1200" dirty="0" smtClean="0"/>
              <a:t>, N </a:t>
            </a:r>
            <a:r>
              <a:rPr lang="en-US" sz="1200" dirty="0" err="1" smtClean="0"/>
              <a:t>Sidhpura</a:t>
            </a:r>
            <a:r>
              <a:rPr lang="en-US" sz="1200" dirty="0" smtClean="0"/>
              <a:t>, and D Balfour.  Nicotine:  from molecular mechanisms to behavior.   Current Opinion in Pharmacology, 5:53-59 (2005).</a:t>
            </a:r>
          </a:p>
          <a:p>
            <a:pPr>
              <a:lnSpc>
                <a:spcPct val="80000"/>
              </a:lnSpc>
            </a:pPr>
            <a:endParaRPr lang="en-US" sz="1200" dirty="0" smtClean="0"/>
          </a:p>
          <a:p>
            <a:pPr>
              <a:lnSpc>
                <a:spcPct val="80000"/>
              </a:lnSpc>
            </a:pPr>
            <a:r>
              <a:rPr lang="en-US" sz="1200" dirty="0" smtClean="0"/>
              <a:t>[Slide prepared by Dennis </a:t>
            </a:r>
            <a:r>
              <a:rPr lang="en-US" sz="1200" dirty="0" err="1" smtClean="0"/>
              <a:t>Twombly</a:t>
            </a:r>
            <a:r>
              <a:rPr lang="en-US" sz="1200" dirty="0" smtClean="0"/>
              <a:t>, Division of Neuroscience &amp; Behavior]</a:t>
            </a:r>
          </a:p>
          <a:p>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Reduce use of cocaine in clinical trials</a:t>
            </a:r>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24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GHB has a very steep dose-response curve, meaning that there is only a small difference between the amount required to provide the desired effect and an overdose. Also, the same dose may affect different people in different ways.</a:t>
            </a:r>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41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A60747-F27B-1844-9612-63DD06F6C4ED}" type="slidenum">
              <a:rPr lang="en-GB" smtClean="0"/>
              <a:pPr/>
              <a:t>46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D2710818-C927-5A4F-8A32-694ED2A0A3BF}" type="slidenum">
              <a:rPr lang="en-GB" smtClean="0"/>
              <a:pPr/>
              <a:t>‹#›</a:t>
            </a:fld>
            <a:endParaRPr lang="en-GB"/>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2FF5AFE-1EEE-4D49-93D2-1D08319B4D5A}" type="datetimeFigureOut">
              <a:rPr lang="en-GB" smtClean="0"/>
              <a:pPr/>
              <a:t>10/27/11</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2FF5AFE-1EEE-4D49-93D2-1D08319B4D5A}" type="datetimeFigureOut">
              <a:rPr lang="en-GB" smtClean="0"/>
              <a:pPr/>
              <a:t>10/27/11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a:xfrm>
            <a:off x="5867399" y="6288741"/>
            <a:ext cx="2675965" cy="365125"/>
          </a:xfrm>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a:xfrm>
            <a:off x="3325813" y="6288741"/>
            <a:ext cx="5217551" cy="365125"/>
          </a:xfrm>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a:xfrm>
            <a:off x="3325813" y="6288741"/>
            <a:ext cx="5217551" cy="365125"/>
          </a:xfrm>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FF5AFE-1EEE-4D49-93D2-1D08319B4D5A}" type="datetimeFigureOut">
              <a:rPr lang="en-GB" smtClean="0"/>
              <a:pPr/>
              <a:t>10/27/11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FF5AFE-1EEE-4D49-93D2-1D08319B4D5A}" type="datetimeFigureOut">
              <a:rPr lang="en-GB" smtClean="0"/>
              <a:pPr/>
              <a:t>10/27/11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FF5AFE-1EEE-4D49-93D2-1D08319B4D5A}" type="datetimeFigureOut">
              <a:rPr lang="en-GB" smtClean="0"/>
              <a:pPr/>
              <a:t>10/27/11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F5AFE-1EEE-4D49-93D2-1D08319B4D5A}" type="datetimeFigureOut">
              <a:rPr lang="en-GB" smtClean="0"/>
              <a:pPr/>
              <a:t>10/27/11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2FF5AFE-1EEE-4D49-93D2-1D08319B4D5A}" type="datetimeFigureOut">
              <a:rPr lang="en-GB" smtClean="0"/>
              <a:pPr/>
              <a:t>10/27/11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710818-C927-5A4F-8A32-694ED2A0A3BF}" type="slidenum">
              <a:rPr lang="en-GB" smtClean="0"/>
              <a:pPr/>
              <a:t>‹#›</a:t>
            </a:fld>
            <a:endParaRPr lang="en-GB"/>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2FF5AFE-1EEE-4D49-93D2-1D08319B4D5A}" type="datetimeFigureOut">
              <a:rPr lang="en-GB" smtClean="0"/>
              <a:pPr/>
              <a:t>10/27/11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10818-C927-5A4F-8A32-694ED2A0A3BF}" type="slidenum">
              <a:rPr lang="en-GB" smtClean="0"/>
              <a:pPr/>
              <a:t>‹#›</a:t>
            </a:fld>
            <a:endParaRPr lang="en-GB"/>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2FF5AFE-1EEE-4D49-93D2-1D08319B4D5A}" type="datetimeFigureOut">
              <a:rPr lang="en-GB" smtClean="0"/>
              <a:pPr/>
              <a:t>10/27/11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710818-C927-5A4F-8A32-694ED2A0A3B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2FF5AFE-1EEE-4D49-93D2-1D08319B4D5A}" type="datetimeFigureOut">
              <a:rPr lang="en-GB" smtClean="0"/>
              <a:pPr/>
              <a:t>10/27/11</a:t>
            </a:fld>
            <a:endParaRPr lang="en-GB"/>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D2710818-C927-5A4F-8A32-694ED2A0A3B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4" Type="http://schemas.openxmlformats.org/officeDocument/2006/relationships/hyperlink" Target="http://www.clubdrugs.org/" TargetMode="External"/><Relationship Id="rId1" Type="http://schemas.openxmlformats.org/officeDocument/2006/relationships/slideLayout" Target="../slideLayouts/slideLayout2.xml"/><Relationship Id="rId2" Type="http://schemas.openxmlformats.org/officeDocument/2006/relationships/hyperlink" Target="http://www.oas.samhsa.gov/matrixStimulantHandbook/family.pdf" TargetMode="External"/><Relationship Id="rId3" Type="http://schemas.openxmlformats.org/officeDocument/2006/relationships/hyperlink" Target="http://www.nida.nih.gov/nidahome.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3" Type="http://schemas.openxmlformats.org/officeDocument/2006/relationships/hyperlink" Target="http://www.de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1"/>
            <a:ext cx="8839199" cy="2743200"/>
          </a:xfrm>
        </p:spPr>
        <p:txBody>
          <a:bodyPr/>
          <a:lstStyle/>
          <a:p>
            <a:pPr algn="ctr"/>
            <a:r>
              <a:rPr lang="en-GB" sz="3900" b="1" dirty="0" smtClean="0">
                <a:solidFill>
                  <a:srgbClr val="FFFF00"/>
                </a:solidFill>
                <a:latin typeface="Arial"/>
                <a:cs typeface="Arial"/>
              </a:rPr>
              <a:t>Crack Cocaine and </a:t>
            </a:r>
            <a:r>
              <a:rPr lang="en-GB" sz="3900" b="1" smtClean="0">
                <a:solidFill>
                  <a:srgbClr val="FFFF00"/>
                </a:solidFill>
                <a:latin typeface="Arial"/>
                <a:cs typeface="Arial"/>
              </a:rPr>
              <a:t>Synthetic Drugs:</a:t>
            </a:r>
            <a:br>
              <a:rPr lang="en-GB" sz="3900" b="1" smtClean="0">
                <a:solidFill>
                  <a:srgbClr val="FFFF00"/>
                </a:solidFill>
                <a:latin typeface="Arial"/>
                <a:cs typeface="Arial"/>
              </a:rPr>
            </a:br>
            <a:r>
              <a:rPr lang="en-GB" sz="3900" b="1" dirty="0" smtClean="0">
                <a:solidFill>
                  <a:srgbClr val="FFFF00"/>
                </a:solidFill>
                <a:latin typeface="Arial"/>
                <a:cs typeface="Arial"/>
              </a:rPr>
              <a:t>Clinical, Psychobiological and Sociological Realities.</a:t>
            </a:r>
            <a:br>
              <a:rPr lang="en-GB" sz="3900" b="1" dirty="0" smtClean="0">
                <a:solidFill>
                  <a:srgbClr val="FFFF00"/>
                </a:solidFill>
                <a:latin typeface="Arial"/>
                <a:cs typeface="Arial"/>
              </a:rPr>
            </a:br>
            <a:r>
              <a:rPr lang="en-GB" sz="3900" b="1" dirty="0" smtClean="0">
                <a:solidFill>
                  <a:srgbClr val="FFFF00"/>
                </a:solidFill>
                <a:latin typeface="Arial"/>
                <a:cs typeface="Arial"/>
              </a:rPr>
              <a:t> Implications for Treatment</a:t>
            </a:r>
            <a:endParaRPr lang="en-GB" sz="3900" b="1" dirty="0">
              <a:solidFill>
                <a:srgbClr val="FFFF00"/>
              </a:solidFill>
              <a:latin typeface="Arial"/>
              <a:cs typeface="Arial"/>
            </a:endParaRPr>
          </a:p>
        </p:txBody>
      </p:sp>
      <p:sp>
        <p:nvSpPr>
          <p:cNvPr id="3" name="Subtitle 2"/>
          <p:cNvSpPr>
            <a:spLocks noGrp="1"/>
          </p:cNvSpPr>
          <p:nvPr>
            <p:ph type="subTitle" idx="1"/>
          </p:nvPr>
        </p:nvSpPr>
        <p:spPr>
          <a:xfrm>
            <a:off x="304800" y="3429002"/>
            <a:ext cx="8534399" cy="3200398"/>
          </a:xfrm>
        </p:spPr>
        <p:txBody>
          <a:bodyPr>
            <a:normAutofit/>
          </a:bodyPr>
          <a:lstStyle/>
          <a:p>
            <a:endParaRPr lang="en-US" dirty="0" smtClean="0">
              <a:ea typeface="ＭＳ Ｐゴシック" pitchFamily="-112" charset="-128"/>
              <a:cs typeface="ＭＳ Ｐゴシック" pitchFamily="-112" charset="-128"/>
            </a:endParaRPr>
          </a:p>
          <a:p>
            <a:pPr algn="ctr"/>
            <a:r>
              <a:rPr lang="en-US" baseline="0" dirty="0" smtClean="0">
                <a:latin typeface="Arial"/>
                <a:ea typeface="ＭＳ Ｐゴシック" pitchFamily="-112" charset="-128"/>
                <a:cs typeface="Arial"/>
              </a:rPr>
              <a:t>        </a:t>
            </a:r>
            <a:r>
              <a:rPr lang="en-US" dirty="0" smtClean="0">
                <a:latin typeface="Arial"/>
                <a:ea typeface="ＭＳ Ｐゴシック" pitchFamily="-112" charset="-128"/>
                <a:cs typeface="Arial"/>
              </a:rPr>
              <a:t>Ricardo Restrepo, MD; MPH             </a:t>
            </a:r>
          </a:p>
          <a:p>
            <a:pPr algn="ctr"/>
            <a:r>
              <a:rPr lang="en-US" dirty="0" smtClean="0">
                <a:latin typeface="Arial"/>
                <a:ea typeface="ＭＳ Ｐゴシック" pitchFamily="-112" charset="-128"/>
                <a:cs typeface="Arial"/>
              </a:rPr>
              <a:t>           The Addiction Institute of NY</a:t>
            </a:r>
          </a:p>
          <a:p>
            <a:pPr algn="ctr"/>
            <a:r>
              <a:rPr lang="en-US" dirty="0" smtClean="0">
                <a:latin typeface="Arial"/>
                <a:ea typeface="ＭＳ Ｐゴシック" pitchFamily="-112" charset="-128"/>
                <a:cs typeface="Arial"/>
              </a:rPr>
              <a:t>         St. Luke’s-Roosevelt Hospitals</a:t>
            </a:r>
          </a:p>
          <a:p>
            <a:endParaRPr lang="en-US" dirty="0" smtClean="0">
              <a:latin typeface="Arial"/>
              <a:cs typeface="Arial"/>
            </a:endParaRPr>
          </a:p>
          <a:p>
            <a:pPr algn="ctr"/>
            <a:r>
              <a:rPr lang="en-US" sz="2000" b="1" dirty="0" smtClean="0">
                <a:latin typeface="Arial"/>
                <a:cs typeface="Arial"/>
              </a:rPr>
              <a:t>VI </a:t>
            </a:r>
            <a:r>
              <a:rPr lang="en-US" sz="2000" b="1" dirty="0" err="1" smtClean="0">
                <a:latin typeface="Arial"/>
                <a:cs typeface="Arial"/>
              </a:rPr>
              <a:t>Simpósio</a:t>
            </a:r>
            <a:r>
              <a:rPr lang="en-US" sz="2000" b="1" dirty="0" smtClean="0">
                <a:latin typeface="Arial"/>
                <a:cs typeface="Arial"/>
              </a:rPr>
              <a:t> </a:t>
            </a:r>
            <a:r>
              <a:rPr lang="en-US" sz="2000" b="1" dirty="0" err="1" smtClean="0">
                <a:latin typeface="Arial"/>
                <a:cs typeface="Arial"/>
              </a:rPr>
              <a:t>Internacional</a:t>
            </a:r>
            <a:r>
              <a:rPr lang="en-US" sz="2000" b="1" dirty="0" smtClean="0">
                <a:latin typeface="Arial"/>
                <a:cs typeface="Arial"/>
              </a:rPr>
              <a:t> de </a:t>
            </a:r>
            <a:r>
              <a:rPr lang="en-US" sz="2000" b="1" dirty="0" err="1" smtClean="0">
                <a:latin typeface="Arial"/>
                <a:cs typeface="Arial"/>
              </a:rPr>
              <a:t>Alcoologia</a:t>
            </a:r>
            <a:r>
              <a:rPr lang="en-US" sz="2000" b="1" dirty="0" smtClean="0">
                <a:latin typeface="Arial"/>
                <a:cs typeface="Arial"/>
              </a:rPr>
              <a:t> </a:t>
            </a:r>
            <a:r>
              <a:rPr lang="en-US" sz="2000" b="1" dirty="0" err="1" smtClean="0">
                <a:latin typeface="Arial"/>
                <a:cs typeface="Arial"/>
              </a:rPr>
              <a:t>e</a:t>
            </a:r>
            <a:r>
              <a:rPr lang="en-US" sz="2000" b="1" dirty="0" smtClean="0">
                <a:latin typeface="Arial"/>
                <a:cs typeface="Arial"/>
              </a:rPr>
              <a:t> </a:t>
            </a:r>
            <a:r>
              <a:rPr lang="en-US" sz="2000" b="1" dirty="0" err="1" smtClean="0">
                <a:latin typeface="Arial"/>
                <a:cs typeface="Arial"/>
              </a:rPr>
              <a:t>Outras</a:t>
            </a:r>
            <a:r>
              <a:rPr lang="en-US" sz="2000" b="1" dirty="0" smtClean="0">
                <a:latin typeface="Arial"/>
                <a:cs typeface="Arial"/>
              </a:rPr>
              <a:t> </a:t>
            </a:r>
            <a:r>
              <a:rPr lang="en-US" sz="2000" b="1" dirty="0" err="1" smtClean="0">
                <a:latin typeface="Arial"/>
                <a:cs typeface="Arial"/>
              </a:rPr>
              <a:t>Drogas</a:t>
            </a:r>
            <a:endParaRPr lang="en-US" sz="2000" b="1" dirty="0" smtClean="0">
              <a:latin typeface="Arial"/>
              <a:cs typeface="Arial"/>
            </a:endParaRPr>
          </a:p>
          <a:p>
            <a:pPr algn="ctr"/>
            <a:r>
              <a:rPr lang="en-US" sz="2000" b="1" dirty="0" smtClean="0">
                <a:latin typeface="Arial"/>
                <a:cs typeface="Arial"/>
              </a:rPr>
              <a:t>Vila Serena Bahia-</a:t>
            </a:r>
            <a:r>
              <a:rPr lang="en-US" sz="2000" b="1" dirty="0" err="1" smtClean="0">
                <a:latin typeface="Arial"/>
                <a:cs typeface="Arial"/>
              </a:rPr>
              <a:t>Brasil</a:t>
            </a:r>
            <a:endParaRPr lang="en-US" sz="2000" b="1" dirty="0" smtClean="0">
              <a:latin typeface="Arial"/>
              <a:cs typeface="Arial"/>
            </a:endParaRPr>
          </a:p>
          <a:p>
            <a:pPr algn="ctr"/>
            <a:r>
              <a:rPr lang="en-US" dirty="0" smtClean="0">
                <a:latin typeface="Arial"/>
                <a:cs typeface="Arial"/>
              </a:rPr>
              <a:t>Salvador, Bahia, 28 </a:t>
            </a:r>
            <a:r>
              <a:rPr lang="en-US" dirty="0" err="1" smtClean="0">
                <a:latin typeface="Arial"/>
                <a:cs typeface="Arial"/>
              </a:rPr>
              <a:t>e</a:t>
            </a:r>
            <a:r>
              <a:rPr lang="en-US" dirty="0" smtClean="0">
                <a:latin typeface="Arial"/>
                <a:cs typeface="Arial"/>
              </a:rPr>
              <a:t> 29 de </a:t>
            </a:r>
            <a:r>
              <a:rPr lang="en-US" dirty="0" err="1" smtClean="0">
                <a:latin typeface="Arial"/>
                <a:cs typeface="Arial"/>
              </a:rPr>
              <a:t>Outubro</a:t>
            </a:r>
            <a:r>
              <a:rPr lang="en-US" dirty="0" smtClean="0">
                <a:latin typeface="Arial"/>
                <a:cs typeface="Arial"/>
              </a:rPr>
              <a:t> de 2011</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FF00"/>
                </a:solidFill>
              </a:rPr>
              <a:t>Crack/</a:t>
            </a:r>
            <a:r>
              <a:rPr lang="en-GB" dirty="0" err="1" smtClean="0">
                <a:solidFill>
                  <a:srgbClr val="FFFF00"/>
                </a:solidFill>
              </a:rPr>
              <a:t>Paco</a:t>
            </a:r>
            <a:r>
              <a:rPr lang="en-GB" dirty="0" smtClean="0">
                <a:solidFill>
                  <a:srgbClr val="FFFF00"/>
                </a:solidFill>
              </a:rPr>
              <a:t> Production steps</a:t>
            </a:r>
            <a:endParaRPr lang="en-GB" dirty="0">
              <a:solidFill>
                <a:srgbClr val="FFFF00"/>
              </a:solidFill>
            </a:endParaRPr>
          </a:p>
        </p:txBody>
      </p:sp>
      <p:pic>
        <p:nvPicPr>
          <p:cNvPr id="4" name="Content Placeholder 3" descr="crack step3.tiff"/>
          <p:cNvPicPr>
            <a:picLocks noGrp="1" noChangeAspect="1"/>
          </p:cNvPicPr>
          <p:nvPr>
            <p:ph idx="1"/>
          </p:nvPr>
        </p:nvPicPr>
        <p:blipFill>
          <a:blip r:embed="rId2"/>
          <a:srcRect t="-260" b="-260"/>
          <a:stretch>
            <a:fillRect/>
          </a:stretch>
        </p:blipFill>
        <p:spPr/>
      </p:pic>
      <p:sp>
        <p:nvSpPr>
          <p:cNvPr id="5" name="Rectangle 4"/>
          <p:cNvSpPr/>
          <p:nvPr/>
        </p:nvSpPr>
        <p:spPr>
          <a:xfrm>
            <a:off x="779463" y="6037730"/>
            <a:ext cx="7583487" cy="307777"/>
          </a:xfrm>
          <a:prstGeom prst="rect">
            <a:avLst/>
          </a:prstGeom>
        </p:spPr>
        <p:txBody>
          <a:bodyPr wrap="square">
            <a:spAutoFit/>
          </a:bodyPr>
          <a:lstStyle/>
          <a:p>
            <a:pPr algn="ctr"/>
            <a:r>
              <a:rPr lang="en-US" sz="1400" b="1" dirty="0" smtClean="0">
                <a:solidFill>
                  <a:schemeClr val="bg1"/>
                </a:solidFill>
              </a:rPr>
              <a:t>Step 5: Filtering the cooled mixture to isolate the solids</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FF00"/>
                </a:solidFill>
              </a:rPr>
              <a:t>Crack/</a:t>
            </a:r>
            <a:r>
              <a:rPr lang="en-GB" dirty="0" err="1" smtClean="0">
                <a:solidFill>
                  <a:srgbClr val="FFFF00"/>
                </a:solidFill>
              </a:rPr>
              <a:t>Paco</a:t>
            </a:r>
            <a:r>
              <a:rPr lang="en-GB" dirty="0" smtClean="0">
                <a:solidFill>
                  <a:srgbClr val="FFFF00"/>
                </a:solidFill>
              </a:rPr>
              <a:t> Production final step</a:t>
            </a:r>
            <a:endParaRPr lang="en-GB" dirty="0">
              <a:solidFill>
                <a:srgbClr val="FFFF00"/>
              </a:solidFill>
            </a:endParaRPr>
          </a:p>
        </p:txBody>
      </p:sp>
      <p:pic>
        <p:nvPicPr>
          <p:cNvPr id="4" name="Content Placeholder 3" descr="crack.tiff"/>
          <p:cNvPicPr>
            <a:picLocks noGrp="1" noChangeAspect="1"/>
          </p:cNvPicPr>
          <p:nvPr>
            <p:ph idx="1"/>
          </p:nvPr>
        </p:nvPicPr>
        <p:blipFill>
          <a:blip r:embed="rId2"/>
          <a:srcRect l="-20765" r="-20765"/>
          <a:stretch>
            <a:fillRect/>
          </a:stretch>
        </p:blipFill>
        <p:spPr/>
      </p:pic>
      <p:sp>
        <p:nvSpPr>
          <p:cNvPr id="5" name="Rectangle 4"/>
          <p:cNvSpPr/>
          <p:nvPr/>
        </p:nvSpPr>
        <p:spPr>
          <a:xfrm>
            <a:off x="3730983" y="6037730"/>
            <a:ext cx="1349285" cy="307777"/>
          </a:xfrm>
          <a:prstGeom prst="rect">
            <a:avLst/>
          </a:prstGeom>
        </p:spPr>
        <p:txBody>
          <a:bodyPr wrap="none">
            <a:spAutoFit/>
          </a:bodyPr>
          <a:lstStyle/>
          <a:p>
            <a:r>
              <a:rPr lang="en-US" sz="1400" b="1" dirty="0" smtClean="0">
                <a:solidFill>
                  <a:schemeClr val="bg1"/>
                </a:solidFill>
              </a:rPr>
              <a:t>Crack cocaine</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FF00"/>
                </a:solidFill>
              </a:rPr>
              <a:t>Epidemiological data</a:t>
            </a:r>
            <a:endParaRPr lang="en-GB" b="1" dirty="0">
              <a:solidFill>
                <a:srgbClr val="FFFF00"/>
              </a:solidFill>
            </a:endParaRPr>
          </a:p>
        </p:txBody>
      </p:sp>
      <p:sp>
        <p:nvSpPr>
          <p:cNvPr id="3" name="Content Placeholder 2"/>
          <p:cNvSpPr>
            <a:spLocks noGrp="1"/>
          </p:cNvSpPr>
          <p:nvPr>
            <p:ph idx="1"/>
          </p:nvPr>
        </p:nvSpPr>
        <p:spPr>
          <a:xfrm>
            <a:off x="779463" y="1828800"/>
            <a:ext cx="7583487" cy="4648200"/>
          </a:xfrm>
        </p:spPr>
        <p:txBody>
          <a:bodyPr>
            <a:normAutofit fontScale="85000" lnSpcReduction="20000"/>
          </a:bodyPr>
          <a:lstStyle/>
          <a:p>
            <a:r>
              <a:rPr lang="en-GB" sz="1882" dirty="0" smtClean="0"/>
              <a:t>The cocaine epidemic in the United states peaked in 1985. </a:t>
            </a:r>
          </a:p>
          <a:p>
            <a:r>
              <a:rPr lang="en-GB" sz="1882" dirty="0" smtClean="0"/>
              <a:t>1.4 million current cocaine users in 2008</a:t>
            </a:r>
          </a:p>
          <a:p>
            <a:pPr>
              <a:spcBef>
                <a:spcPts val="600"/>
              </a:spcBef>
            </a:pPr>
            <a:endParaRPr lang="en-GB" sz="1882" dirty="0" smtClean="0"/>
          </a:p>
          <a:p>
            <a:pPr>
              <a:spcBef>
                <a:spcPts val="600"/>
              </a:spcBef>
            </a:pPr>
            <a:r>
              <a:rPr lang="en-GB" sz="1882" dirty="0" smtClean="0"/>
              <a:t>35 million had used cocaine in their lifetimes in The United States (8.6 million crack-cocaine)</a:t>
            </a:r>
          </a:p>
          <a:p>
            <a:pPr>
              <a:spcBef>
                <a:spcPts val="600"/>
              </a:spcBef>
              <a:buNone/>
            </a:pPr>
            <a:r>
              <a:rPr lang="en-GB" sz="1882" dirty="0" smtClean="0"/>
              <a:t>	The 2006 NSDUH (National Survey on Drug Use and Health)</a:t>
            </a:r>
          </a:p>
          <a:p>
            <a:r>
              <a:rPr lang="en-GB" sz="1882" dirty="0" smtClean="0"/>
              <a:t>14.3 million cocaine users worldwide in 2005 </a:t>
            </a:r>
          </a:p>
          <a:p>
            <a:pPr lvl="1"/>
            <a:r>
              <a:rPr lang="en-GB" sz="1882" dirty="0" smtClean="0"/>
              <a:t>half (44%)-6.4 million in North America</a:t>
            </a:r>
          </a:p>
          <a:p>
            <a:pPr lvl="1"/>
            <a:r>
              <a:rPr lang="en-GB" sz="1882" dirty="0" smtClean="0"/>
              <a:t>(0.8%)-2.2 million users in Latin America  </a:t>
            </a:r>
          </a:p>
          <a:p>
            <a:r>
              <a:rPr lang="en-US" sz="1882" dirty="0" smtClean="0"/>
              <a:t>The apparent link between increase in PBC consumption and poverty has been reported before in United States and Brazil </a:t>
            </a:r>
            <a:r>
              <a:rPr lang="en-US" sz="1294" dirty="0" smtClean="0"/>
              <a:t>(</a:t>
            </a:r>
            <a:r>
              <a:rPr lang="en-US" sz="1294" dirty="0" err="1" smtClean="0"/>
              <a:t>Duailib</a:t>
            </a:r>
            <a:r>
              <a:rPr lang="en-US" sz="1294" dirty="0" smtClean="0"/>
              <a:t> LB, </a:t>
            </a:r>
            <a:r>
              <a:rPr lang="en-US" sz="1294" dirty="0" err="1" smtClean="0"/>
              <a:t>Ribeiro</a:t>
            </a:r>
            <a:r>
              <a:rPr lang="en-US" sz="1294" dirty="0" smtClean="0"/>
              <a:t> M, </a:t>
            </a:r>
            <a:r>
              <a:rPr lang="en-US" sz="1294" dirty="0" err="1" smtClean="0"/>
              <a:t>Laranjeira</a:t>
            </a:r>
            <a:r>
              <a:rPr lang="en-US" sz="1294" dirty="0" smtClean="0"/>
              <a:t> R. Profile of cocaine and crack users in Brazil. Cad </a:t>
            </a:r>
            <a:r>
              <a:rPr lang="en-US" sz="1294" dirty="0" err="1" smtClean="0"/>
              <a:t>Saude</a:t>
            </a:r>
            <a:r>
              <a:rPr lang="en-US" sz="1294" dirty="0" smtClean="0"/>
              <a:t> </a:t>
            </a:r>
            <a:r>
              <a:rPr lang="en-US" sz="1294" dirty="0" err="1" smtClean="0"/>
              <a:t>Publica</a:t>
            </a:r>
            <a:r>
              <a:rPr lang="en-US" sz="1294" dirty="0" smtClean="0"/>
              <a:t>. 2008;24(supl 4):545-57).</a:t>
            </a:r>
          </a:p>
          <a:p>
            <a:r>
              <a:rPr lang="en-US" sz="1882" dirty="0" smtClean="0"/>
              <a:t>U.S data: In 2007, cocaine accounted for about 13 % of all admissions to drug abuse treatment programs. The majority of individuals (72 % in 2007) who seek treatment for cocaine abuse smoke crack and are likely to be </a:t>
            </a:r>
            <a:r>
              <a:rPr lang="en-US" sz="1882" dirty="0" err="1" smtClean="0"/>
              <a:t>polydrug</a:t>
            </a:r>
            <a:r>
              <a:rPr lang="en-US" sz="1882" dirty="0" smtClean="0"/>
              <a:t> abusers, or users of more than one substance. </a:t>
            </a:r>
            <a:endParaRPr lang="en-GB" sz="1882" dirty="0" smtClean="0"/>
          </a:p>
          <a:p>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447800"/>
          </a:xfrm>
        </p:spPr>
        <p:txBody>
          <a:bodyPr/>
          <a:lstStyle/>
          <a:p>
            <a:pPr algn="ctr"/>
            <a:r>
              <a:rPr lang="en-GB" b="1" dirty="0" smtClean="0">
                <a:solidFill>
                  <a:srgbClr val="FFFF00"/>
                </a:solidFill>
              </a:rPr>
              <a:t>Epidemiological data and other information</a:t>
            </a:r>
            <a:endParaRPr lang="en-GB" dirty="0"/>
          </a:p>
        </p:txBody>
      </p:sp>
      <p:sp>
        <p:nvSpPr>
          <p:cNvPr id="3" name="Content Placeholder 2"/>
          <p:cNvSpPr>
            <a:spLocks noGrp="1"/>
          </p:cNvSpPr>
          <p:nvPr>
            <p:ph idx="1"/>
          </p:nvPr>
        </p:nvSpPr>
        <p:spPr>
          <a:xfrm>
            <a:off x="779463" y="2133600"/>
            <a:ext cx="7583487" cy="3904130"/>
          </a:xfrm>
        </p:spPr>
        <p:txBody>
          <a:bodyPr/>
          <a:lstStyle/>
          <a:p>
            <a:r>
              <a:rPr lang="en-GB" dirty="0" smtClean="0"/>
              <a:t>With the exception of </a:t>
            </a:r>
            <a:r>
              <a:rPr lang="en-GB" dirty="0" err="1" smtClean="0"/>
              <a:t>behavioral</a:t>
            </a:r>
            <a:r>
              <a:rPr lang="en-GB" dirty="0" smtClean="0"/>
              <a:t> strategies, there are presently no efficacious treatment for cocaine dependence (</a:t>
            </a:r>
            <a:r>
              <a:rPr lang="en-GB" dirty="0" err="1" smtClean="0"/>
              <a:t>Vocci</a:t>
            </a:r>
            <a:r>
              <a:rPr lang="en-GB" dirty="0" smtClean="0"/>
              <a:t> and Montoya 2009)</a:t>
            </a:r>
          </a:p>
          <a:p>
            <a:r>
              <a:rPr lang="en-GB" dirty="0" smtClean="0"/>
              <a:t>Stimulant abuse and dependence as diagnostic distinctions will be eliminated in DSM-5 but the presence of three of the seven dependence syndrome criteria will remain to </a:t>
            </a:r>
            <a:r>
              <a:rPr lang="en-GB" dirty="0" err="1" smtClean="0"/>
              <a:t>dx</a:t>
            </a:r>
            <a:r>
              <a:rPr lang="en-GB" dirty="0" smtClean="0"/>
              <a:t> dependence (tolerance and withdrawal)</a:t>
            </a:r>
          </a:p>
          <a:p>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FF00"/>
                </a:solidFill>
                <a:latin typeface="Arial"/>
                <a:cs typeface="Arial"/>
              </a:rPr>
              <a:t>Cocaine Methods of Use</a:t>
            </a:r>
            <a:endParaRPr lang="en-GB" b="1" dirty="0">
              <a:solidFill>
                <a:srgbClr val="FFFF00"/>
              </a:solidFill>
              <a:latin typeface="Arial"/>
              <a:cs typeface="Arial"/>
            </a:endParaRPr>
          </a:p>
        </p:txBody>
      </p:sp>
      <p:graphicFrame>
        <p:nvGraphicFramePr>
          <p:cNvPr id="4" name="Content Placeholder 3"/>
          <p:cNvGraphicFramePr>
            <a:graphicFrameLocks noGrp="1"/>
          </p:cNvGraphicFramePr>
          <p:nvPr>
            <p:ph idx="1"/>
          </p:nvPr>
        </p:nvGraphicFramePr>
        <p:xfrm>
          <a:off x="779463" y="1425388"/>
          <a:ext cx="7583488" cy="1981199"/>
        </p:xfrm>
        <a:graphic>
          <a:graphicData uri="http://schemas.openxmlformats.org/drawingml/2006/table">
            <a:tbl>
              <a:tblPr firstRow="1" bandRow="1">
                <a:tableStyleId>{5C22544A-7EE6-4342-B048-85BDC9FD1C3A}</a:tableStyleId>
              </a:tblPr>
              <a:tblGrid>
                <a:gridCol w="2192337"/>
                <a:gridCol w="1599407"/>
                <a:gridCol w="1895872"/>
                <a:gridCol w="1895872"/>
              </a:tblGrid>
              <a:tr h="419210">
                <a:tc>
                  <a:txBody>
                    <a:bodyPr/>
                    <a:lstStyle/>
                    <a:p>
                      <a:r>
                        <a:rPr lang="en-GB" i="1" dirty="0" smtClean="0"/>
                        <a:t>Route</a:t>
                      </a:r>
                      <a:endParaRPr lang="en-GB" i="1" dirty="0"/>
                    </a:p>
                  </a:txBody>
                  <a:tcPr/>
                </a:tc>
                <a:tc>
                  <a:txBody>
                    <a:bodyPr/>
                    <a:lstStyle/>
                    <a:p>
                      <a:r>
                        <a:rPr lang="en-GB" dirty="0" smtClean="0"/>
                        <a:t>Onset</a:t>
                      </a:r>
                      <a:endParaRPr lang="en-GB" dirty="0"/>
                    </a:p>
                  </a:txBody>
                  <a:tcPr/>
                </a:tc>
                <a:tc>
                  <a:txBody>
                    <a:bodyPr/>
                    <a:lstStyle/>
                    <a:p>
                      <a:r>
                        <a:rPr lang="en-GB" dirty="0" smtClean="0"/>
                        <a:t>Peak</a:t>
                      </a:r>
                      <a:endParaRPr lang="en-GB" dirty="0"/>
                    </a:p>
                  </a:txBody>
                  <a:tcPr/>
                </a:tc>
                <a:tc>
                  <a:txBody>
                    <a:bodyPr/>
                    <a:lstStyle/>
                    <a:p>
                      <a:r>
                        <a:rPr lang="en-GB" dirty="0" smtClean="0"/>
                        <a:t>Duration</a:t>
                      </a:r>
                      <a:endParaRPr lang="en-GB" dirty="0"/>
                    </a:p>
                  </a:txBody>
                  <a:tcPr/>
                </a:tc>
              </a:tr>
              <a:tr h="419210">
                <a:tc>
                  <a:txBody>
                    <a:bodyPr/>
                    <a:lstStyle/>
                    <a:p>
                      <a:r>
                        <a:rPr lang="en-GB" dirty="0" err="1" smtClean="0"/>
                        <a:t>Inhalation(smoked</a:t>
                      </a:r>
                      <a:r>
                        <a:rPr lang="en-GB" dirty="0" smtClean="0"/>
                        <a:t>)</a:t>
                      </a:r>
                      <a:endParaRPr lang="en-GB" dirty="0"/>
                    </a:p>
                  </a:txBody>
                  <a:tcPr/>
                </a:tc>
                <a:tc>
                  <a:txBody>
                    <a:bodyPr/>
                    <a:lstStyle/>
                    <a:p>
                      <a:r>
                        <a:rPr lang="en-GB" dirty="0" smtClean="0"/>
                        <a:t>3-5 sec</a:t>
                      </a:r>
                      <a:endParaRPr lang="en-GB" dirty="0"/>
                    </a:p>
                  </a:txBody>
                  <a:tcPr/>
                </a:tc>
                <a:tc>
                  <a:txBody>
                    <a:bodyPr/>
                    <a:lstStyle/>
                    <a:p>
                      <a:r>
                        <a:rPr lang="en-GB" dirty="0" smtClean="0"/>
                        <a:t>1-3 min</a:t>
                      </a:r>
                      <a:endParaRPr lang="en-GB" dirty="0"/>
                    </a:p>
                  </a:txBody>
                  <a:tcPr/>
                </a:tc>
                <a:tc>
                  <a:txBody>
                    <a:bodyPr/>
                    <a:lstStyle/>
                    <a:p>
                      <a:r>
                        <a:rPr lang="en-GB" dirty="0" smtClean="0"/>
                        <a:t>5-15 min</a:t>
                      </a:r>
                      <a:endParaRPr lang="en-GB" dirty="0"/>
                    </a:p>
                  </a:txBody>
                  <a:tcPr/>
                </a:tc>
              </a:tr>
              <a:tr h="419210">
                <a:tc>
                  <a:txBody>
                    <a:bodyPr/>
                    <a:lstStyle/>
                    <a:p>
                      <a:r>
                        <a:rPr lang="en-GB" dirty="0" smtClean="0"/>
                        <a:t>Intravenous</a:t>
                      </a:r>
                      <a:endParaRPr lang="en-GB" dirty="0"/>
                    </a:p>
                  </a:txBody>
                  <a:tcPr/>
                </a:tc>
                <a:tc>
                  <a:txBody>
                    <a:bodyPr/>
                    <a:lstStyle/>
                    <a:p>
                      <a:r>
                        <a:rPr lang="en-GB" dirty="0" smtClean="0"/>
                        <a:t>10-60 sec</a:t>
                      </a:r>
                      <a:endParaRPr lang="en-GB" dirty="0"/>
                    </a:p>
                  </a:txBody>
                  <a:tcPr/>
                </a:tc>
                <a:tc>
                  <a:txBody>
                    <a:bodyPr/>
                    <a:lstStyle/>
                    <a:p>
                      <a:r>
                        <a:rPr lang="en-GB" dirty="0" smtClean="0"/>
                        <a:t>4-7 min</a:t>
                      </a:r>
                      <a:endParaRPr lang="en-GB" dirty="0"/>
                    </a:p>
                  </a:txBody>
                  <a:tcPr/>
                </a:tc>
                <a:tc>
                  <a:txBody>
                    <a:bodyPr/>
                    <a:lstStyle/>
                    <a:p>
                      <a:r>
                        <a:rPr lang="en-GB" dirty="0" smtClean="0"/>
                        <a:t>20-60 min</a:t>
                      </a:r>
                      <a:endParaRPr lang="en-GB" dirty="0"/>
                    </a:p>
                  </a:txBody>
                  <a:tcPr/>
                </a:tc>
              </a:tr>
              <a:tr h="723569">
                <a:tc>
                  <a:txBody>
                    <a:bodyPr/>
                    <a:lstStyle/>
                    <a:p>
                      <a:r>
                        <a:rPr lang="en-GB" dirty="0" smtClean="0"/>
                        <a:t>Intranasal or other mucosal</a:t>
                      </a:r>
                      <a:endParaRPr lang="en-GB" dirty="0"/>
                    </a:p>
                  </a:txBody>
                  <a:tcPr/>
                </a:tc>
                <a:tc>
                  <a:txBody>
                    <a:bodyPr/>
                    <a:lstStyle/>
                    <a:p>
                      <a:r>
                        <a:rPr lang="en-GB" dirty="0" smtClean="0"/>
                        <a:t>1-5 min</a:t>
                      </a:r>
                      <a:endParaRPr lang="en-GB" dirty="0"/>
                    </a:p>
                  </a:txBody>
                  <a:tcPr/>
                </a:tc>
                <a:tc>
                  <a:txBody>
                    <a:bodyPr/>
                    <a:lstStyle/>
                    <a:p>
                      <a:r>
                        <a:rPr lang="en-GB" dirty="0" smtClean="0"/>
                        <a:t>15-20 min</a:t>
                      </a:r>
                      <a:endParaRPr lang="en-GB" dirty="0"/>
                    </a:p>
                  </a:txBody>
                  <a:tcPr/>
                </a:tc>
                <a:tc>
                  <a:txBody>
                    <a:bodyPr/>
                    <a:lstStyle/>
                    <a:p>
                      <a:r>
                        <a:rPr lang="en-GB" dirty="0" smtClean="0"/>
                        <a:t>60-90 min</a:t>
                      </a:r>
                      <a:endParaRPr lang="en-GB" dirty="0"/>
                    </a:p>
                  </a:txBody>
                  <a:tcPr/>
                </a:tc>
              </a:tr>
            </a:tbl>
          </a:graphicData>
        </a:graphic>
      </p:graphicFrame>
      <p:sp>
        <p:nvSpPr>
          <p:cNvPr id="5" name="Rectangle 4"/>
          <p:cNvSpPr>
            <a:spLocks noGrp="1" noChangeArrowheads="1"/>
          </p:cNvSpPr>
          <p:nvPr/>
        </p:nvSpPr>
        <p:spPr bwMode="auto">
          <a:xfrm>
            <a:off x="381000" y="1600200"/>
            <a:ext cx="8628063"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fontAlgn="base">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a:lstStyle>
          <a:p>
            <a:pPr>
              <a:lnSpc>
                <a:spcPct val="80000"/>
              </a:lnSpc>
            </a:pPr>
            <a:endParaRPr lang="en-US" sz="2000" dirty="0" smtClean="0">
              <a:effectLst/>
              <a:latin typeface="+mj-lt"/>
            </a:endParaRPr>
          </a:p>
          <a:p>
            <a:pPr>
              <a:lnSpc>
                <a:spcPct val="80000"/>
              </a:lnSpc>
            </a:pPr>
            <a:endParaRPr lang="en-US" sz="2000" dirty="0" smtClean="0">
              <a:effectLst/>
              <a:latin typeface="+mj-lt"/>
            </a:endParaRPr>
          </a:p>
          <a:p>
            <a:pPr>
              <a:lnSpc>
                <a:spcPct val="80000"/>
              </a:lnSpc>
            </a:pPr>
            <a:endParaRPr lang="en-US" sz="2000" dirty="0" smtClean="0">
              <a:effectLst/>
              <a:latin typeface="+mj-lt"/>
            </a:endParaRPr>
          </a:p>
          <a:p>
            <a:pPr>
              <a:lnSpc>
                <a:spcPct val="80000"/>
              </a:lnSpc>
            </a:pPr>
            <a:endParaRPr lang="en-US" sz="2000" dirty="0" smtClean="0">
              <a:effectLst/>
              <a:latin typeface="+mj-lt"/>
            </a:endParaRPr>
          </a:p>
          <a:p>
            <a:pPr>
              <a:lnSpc>
                <a:spcPct val="80000"/>
              </a:lnSpc>
            </a:pPr>
            <a:endParaRPr lang="en-US" sz="2000" dirty="0" smtClean="0">
              <a:effectLst/>
              <a:latin typeface="+mj-lt"/>
            </a:endParaRPr>
          </a:p>
          <a:p>
            <a:pPr>
              <a:lnSpc>
                <a:spcPct val="80000"/>
              </a:lnSpc>
            </a:pPr>
            <a:endParaRPr lang="en-US" sz="2000" dirty="0" smtClean="0">
              <a:effectLst/>
              <a:latin typeface="+mj-lt"/>
            </a:endParaRPr>
          </a:p>
          <a:p>
            <a:pPr>
              <a:lnSpc>
                <a:spcPct val="80000"/>
              </a:lnSpc>
            </a:pPr>
            <a:endParaRPr lang="en-US" sz="2000" dirty="0" smtClean="0">
              <a:effectLst/>
              <a:latin typeface="+mj-lt"/>
            </a:endParaRPr>
          </a:p>
          <a:p>
            <a:pPr>
              <a:lnSpc>
                <a:spcPct val="80000"/>
              </a:lnSpc>
              <a:buNone/>
            </a:pPr>
            <a:r>
              <a:rPr lang="en-US" sz="1600" dirty="0" smtClean="0">
                <a:solidFill>
                  <a:schemeClr val="bg1"/>
                </a:solidFill>
                <a:effectLst/>
              </a:rPr>
              <a:t>What </a:t>
            </a:r>
            <a:r>
              <a:rPr lang="en-US" sz="1600" dirty="0">
                <a:solidFill>
                  <a:schemeClr val="bg1"/>
                </a:solidFill>
                <a:effectLst/>
              </a:rPr>
              <a:t>is the chemical formed when cocaine and alcohol are combined? </a:t>
            </a:r>
          </a:p>
          <a:p>
            <a:pPr lvl="1">
              <a:lnSpc>
                <a:spcPct val="80000"/>
              </a:lnSpc>
            </a:pPr>
            <a:r>
              <a:rPr lang="en-US" sz="1600" dirty="0" err="1">
                <a:solidFill>
                  <a:schemeClr val="bg1"/>
                </a:solidFill>
                <a:effectLst/>
              </a:rPr>
              <a:t>Cocaethylene</a:t>
            </a:r>
            <a:endParaRPr lang="en-US" sz="1600" dirty="0">
              <a:solidFill>
                <a:schemeClr val="bg1"/>
              </a:solidFill>
              <a:effectLst/>
            </a:endParaRPr>
          </a:p>
          <a:p>
            <a:pPr lvl="1">
              <a:lnSpc>
                <a:spcPct val="80000"/>
              </a:lnSpc>
            </a:pPr>
            <a:r>
              <a:rPr lang="en-US" sz="1600" dirty="0">
                <a:solidFill>
                  <a:schemeClr val="bg1"/>
                </a:solidFill>
                <a:effectLst/>
              </a:rPr>
              <a:t>Powerful </a:t>
            </a:r>
            <a:r>
              <a:rPr lang="en-US" sz="1600" dirty="0" err="1">
                <a:solidFill>
                  <a:schemeClr val="bg1"/>
                </a:solidFill>
                <a:effectLst/>
              </a:rPr>
              <a:t>vasconstrictor</a:t>
            </a:r>
            <a:r>
              <a:rPr lang="en-US" sz="1600" dirty="0">
                <a:solidFill>
                  <a:schemeClr val="bg1"/>
                </a:solidFill>
                <a:effectLst/>
              </a:rPr>
              <a:t> and stimulant</a:t>
            </a:r>
          </a:p>
          <a:p>
            <a:pPr>
              <a:lnSpc>
                <a:spcPct val="80000"/>
              </a:lnSpc>
            </a:pPr>
            <a:endParaRPr lang="en-US" sz="1600" dirty="0">
              <a:solidFill>
                <a:schemeClr val="bg1"/>
              </a:solidFill>
              <a:effectLst/>
            </a:endParaRPr>
          </a:p>
          <a:p>
            <a:pPr>
              <a:lnSpc>
                <a:spcPct val="80000"/>
              </a:lnSpc>
            </a:pPr>
            <a:r>
              <a:rPr lang="en-US" sz="1600" dirty="0">
                <a:solidFill>
                  <a:schemeClr val="bg1"/>
                </a:solidFill>
                <a:effectLst/>
              </a:rPr>
              <a:t>Why is it so reinforcing?</a:t>
            </a:r>
          </a:p>
          <a:p>
            <a:pPr lvl="1">
              <a:lnSpc>
                <a:spcPct val="80000"/>
              </a:lnSpc>
            </a:pPr>
            <a:r>
              <a:rPr lang="en-US" sz="1600" dirty="0">
                <a:solidFill>
                  <a:schemeClr val="bg1"/>
                </a:solidFill>
                <a:effectLst/>
              </a:rPr>
              <a:t> Longer acting, more intense stimulus, may affect development of tolerance for alcohol and cocaine</a:t>
            </a:r>
          </a:p>
          <a:p>
            <a:pPr>
              <a:lnSpc>
                <a:spcPct val="80000"/>
              </a:lnSpc>
            </a:pPr>
            <a:endParaRPr lang="en-US" sz="1600" dirty="0">
              <a:solidFill>
                <a:schemeClr val="bg1"/>
              </a:solidFill>
              <a:effectLst/>
            </a:endParaRPr>
          </a:p>
          <a:p>
            <a:pPr>
              <a:lnSpc>
                <a:spcPct val="80000"/>
              </a:lnSpc>
            </a:pPr>
            <a:r>
              <a:rPr lang="en-US" sz="1600" dirty="0">
                <a:solidFill>
                  <a:schemeClr val="bg1"/>
                </a:solidFill>
                <a:effectLst/>
              </a:rPr>
              <a:t>Why combine heroin and </a:t>
            </a:r>
            <a:r>
              <a:rPr lang="en-US" sz="1600" dirty="0" smtClean="0">
                <a:solidFill>
                  <a:schemeClr val="bg1"/>
                </a:solidFill>
                <a:effectLst/>
              </a:rPr>
              <a:t>cocaine (</a:t>
            </a:r>
            <a:r>
              <a:rPr lang="en-US" sz="1600" i="1" dirty="0" smtClean="0">
                <a:solidFill>
                  <a:schemeClr val="bg1"/>
                </a:solidFill>
                <a:effectLst/>
              </a:rPr>
              <a:t>speedball</a:t>
            </a:r>
            <a:r>
              <a:rPr lang="en-US" sz="1600" dirty="0" smtClean="0">
                <a:solidFill>
                  <a:schemeClr val="bg1"/>
                </a:solidFill>
                <a:effectLst/>
              </a:rPr>
              <a:t>)? </a:t>
            </a:r>
            <a:r>
              <a:rPr lang="en-US" sz="1600" dirty="0">
                <a:solidFill>
                  <a:schemeClr val="bg1"/>
                </a:solidFill>
                <a:effectLst/>
              </a:rPr>
              <a:t>Or </a:t>
            </a:r>
            <a:r>
              <a:rPr lang="en-US" sz="1600" dirty="0" err="1">
                <a:solidFill>
                  <a:schemeClr val="bg1"/>
                </a:solidFill>
                <a:effectLst/>
              </a:rPr>
              <a:t>oxycodone</a:t>
            </a:r>
            <a:r>
              <a:rPr lang="en-US" sz="1600" dirty="0">
                <a:solidFill>
                  <a:schemeClr val="bg1"/>
                </a:solidFill>
                <a:effectLst/>
              </a:rPr>
              <a:t> and methamphetamine? </a:t>
            </a:r>
          </a:p>
          <a:p>
            <a:pPr lvl="1">
              <a:lnSpc>
                <a:spcPct val="80000"/>
              </a:lnSpc>
            </a:pPr>
            <a:r>
              <a:rPr lang="en-US" sz="1600" dirty="0">
                <a:solidFill>
                  <a:schemeClr val="bg1"/>
                </a:solidFill>
                <a:effectLst/>
              </a:rPr>
              <a:t>Stimulant will stave off the sleepiness “nodding” from opiates</a:t>
            </a:r>
          </a:p>
          <a:p>
            <a:pPr lvl="1">
              <a:lnSpc>
                <a:spcPct val="80000"/>
              </a:lnSpc>
            </a:pPr>
            <a:r>
              <a:rPr lang="en-US" sz="1600" dirty="0">
                <a:solidFill>
                  <a:schemeClr val="bg1"/>
                </a:solidFill>
                <a:effectLst/>
              </a:rPr>
              <a:t>Opiates will decrease the irritability of stimulant toxicity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a:cs typeface="Arial"/>
              </a:rPr>
              <a:t>Neurobiology of Stimulants</a:t>
            </a:r>
            <a:endParaRPr lang="en-GB" b="1" dirty="0">
              <a:solidFill>
                <a:srgbClr val="FFFF00"/>
              </a:solidFill>
              <a:latin typeface="Arial"/>
              <a:cs typeface="Arial"/>
            </a:endParaRPr>
          </a:p>
        </p:txBody>
      </p:sp>
      <p:sp>
        <p:nvSpPr>
          <p:cNvPr id="3" name="Content Placeholder 2"/>
          <p:cNvSpPr>
            <a:spLocks noGrp="1"/>
          </p:cNvSpPr>
          <p:nvPr>
            <p:ph idx="1"/>
          </p:nvPr>
        </p:nvSpPr>
        <p:spPr>
          <a:xfrm>
            <a:off x="779463" y="1828800"/>
            <a:ext cx="7583487" cy="4495800"/>
          </a:xfrm>
        </p:spPr>
        <p:txBody>
          <a:bodyPr>
            <a:normAutofit fontScale="92500" lnSpcReduction="10000"/>
          </a:bodyPr>
          <a:lstStyle/>
          <a:p>
            <a:pPr>
              <a:lnSpc>
                <a:spcPct val="80000"/>
              </a:lnSpc>
            </a:pPr>
            <a:r>
              <a:rPr lang="en-US" sz="2800" dirty="0" smtClean="0"/>
              <a:t>All cause release or block reuptake of neurotransmitters</a:t>
            </a:r>
          </a:p>
          <a:p>
            <a:pPr lvl="1">
              <a:lnSpc>
                <a:spcPct val="80000"/>
              </a:lnSpc>
            </a:pPr>
            <a:r>
              <a:rPr lang="en-US" sz="2400" dirty="0" smtClean="0"/>
              <a:t>Dopamine: cocaine in particular</a:t>
            </a:r>
          </a:p>
          <a:p>
            <a:pPr lvl="1">
              <a:lnSpc>
                <a:spcPct val="80000"/>
              </a:lnSpc>
            </a:pPr>
            <a:r>
              <a:rPr lang="en-US" sz="2400" dirty="0" smtClean="0"/>
              <a:t>Mimic NE by direct effect</a:t>
            </a:r>
          </a:p>
          <a:p>
            <a:pPr lvl="1">
              <a:lnSpc>
                <a:spcPct val="80000"/>
              </a:lnSpc>
            </a:pPr>
            <a:r>
              <a:rPr lang="en-US" sz="2400" dirty="0" smtClean="0"/>
              <a:t>Serotonin at high levels</a:t>
            </a:r>
          </a:p>
          <a:p>
            <a:pPr lvl="1">
              <a:lnSpc>
                <a:spcPct val="80000"/>
              </a:lnSpc>
            </a:pPr>
            <a:r>
              <a:rPr lang="en-US" sz="2400" dirty="0" smtClean="0"/>
              <a:t>NMDA, Acetylcholine, substance P, endogenous </a:t>
            </a:r>
            <a:r>
              <a:rPr lang="en-US" sz="2400" dirty="0" err="1" smtClean="0"/>
              <a:t>opioids</a:t>
            </a:r>
            <a:r>
              <a:rPr lang="en-US" sz="2400" dirty="0" smtClean="0"/>
              <a:t>, GABA</a:t>
            </a:r>
          </a:p>
          <a:p>
            <a:pPr lvl="1">
              <a:lnSpc>
                <a:spcPct val="80000"/>
              </a:lnSpc>
            </a:pPr>
            <a:r>
              <a:rPr lang="en-US" sz="2400" dirty="0" smtClean="0"/>
              <a:t>Alter blood flow in prefrontal, frontal, temporal, </a:t>
            </a:r>
            <a:r>
              <a:rPr lang="en-US" sz="2400" dirty="0" err="1" smtClean="0"/>
              <a:t>subcortical</a:t>
            </a:r>
            <a:r>
              <a:rPr lang="en-US" sz="2400" dirty="0" smtClean="0"/>
              <a:t> grey areas</a:t>
            </a:r>
          </a:p>
          <a:p>
            <a:pPr>
              <a:lnSpc>
                <a:spcPct val="80000"/>
              </a:lnSpc>
            </a:pPr>
            <a:r>
              <a:rPr lang="en-US" sz="2800" dirty="0" smtClean="0"/>
              <a:t>Dopamine effects</a:t>
            </a:r>
          </a:p>
          <a:p>
            <a:pPr lvl="1">
              <a:lnSpc>
                <a:spcPct val="80000"/>
              </a:lnSpc>
            </a:pPr>
            <a:r>
              <a:rPr lang="en-US" sz="2400" dirty="0" smtClean="0"/>
              <a:t>Increase in activity in </a:t>
            </a:r>
            <a:r>
              <a:rPr lang="en-US" sz="2400" dirty="0" err="1" smtClean="0"/>
              <a:t>mesolimbic</a:t>
            </a:r>
            <a:r>
              <a:rPr lang="en-US" sz="2400" dirty="0" smtClean="0"/>
              <a:t> and </a:t>
            </a:r>
            <a:r>
              <a:rPr lang="en-US" sz="2400" dirty="0" err="1" smtClean="0"/>
              <a:t>mesocortical</a:t>
            </a:r>
            <a:r>
              <a:rPr lang="en-US" sz="2400" dirty="0" smtClean="0"/>
              <a:t> area</a:t>
            </a:r>
          </a:p>
          <a:p>
            <a:pPr lvl="1">
              <a:lnSpc>
                <a:spcPct val="80000"/>
              </a:lnSpc>
            </a:pPr>
            <a:r>
              <a:rPr lang="en-US" sz="2400" dirty="0" smtClean="0"/>
              <a:t>NO Dopamine Transporter=No activity of stimulants</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FF00"/>
                </a:solidFill>
                <a:latin typeface="Arial"/>
                <a:cs typeface="Arial"/>
              </a:rPr>
              <a:t>Cocaine in the brain</a:t>
            </a:r>
            <a:endParaRPr lang="en-GB" b="1" dirty="0">
              <a:solidFill>
                <a:srgbClr val="FFFF00"/>
              </a:solidFill>
              <a:latin typeface="Arial"/>
              <a:cs typeface="Arial"/>
            </a:endParaRPr>
          </a:p>
        </p:txBody>
      </p:sp>
      <p:sp>
        <p:nvSpPr>
          <p:cNvPr id="5" name="Content Placeholder 4"/>
          <p:cNvSpPr>
            <a:spLocks noGrp="1"/>
          </p:cNvSpPr>
          <p:nvPr>
            <p:ph idx="1"/>
          </p:nvPr>
        </p:nvSpPr>
        <p:spPr/>
        <p:txBody>
          <a:bodyPr>
            <a:normAutofit fontScale="70000" lnSpcReduction="20000"/>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NIDA 2011</a:t>
            </a:r>
            <a:endParaRPr lang="en-GB" dirty="0"/>
          </a:p>
        </p:txBody>
      </p:sp>
      <p:pic>
        <p:nvPicPr>
          <p:cNvPr id="6" name="Picture 5" descr="Cocaine in the brain.tiff"/>
          <p:cNvPicPr>
            <a:picLocks noChangeAspect="1"/>
          </p:cNvPicPr>
          <p:nvPr/>
        </p:nvPicPr>
        <p:blipFill>
          <a:blip r:embed="rId3"/>
          <a:stretch>
            <a:fillRect/>
          </a:stretch>
        </p:blipFill>
        <p:spPr>
          <a:xfrm>
            <a:off x="2057400" y="1425388"/>
            <a:ext cx="5314950" cy="421603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2898" name="Picture 2050" descr="DA reward system                                               00004A7FMacintosh HD                   B10902FF:"/>
          <p:cNvPicPr>
            <a:picLocks noChangeAspect="1" noChangeArrowheads="1"/>
          </p:cNvPicPr>
          <p:nvPr/>
        </p:nvPicPr>
        <p:blipFill>
          <a:blip r:embed="rId3"/>
          <a:srcRect/>
          <a:stretch>
            <a:fillRect/>
          </a:stretch>
        </p:blipFill>
        <p:spPr bwMode="auto">
          <a:xfrm>
            <a:off x="0" y="0"/>
            <a:ext cx="9347200" cy="7419975"/>
          </a:xfrm>
          <a:prstGeom prst="rect">
            <a:avLst/>
          </a:prstGeom>
          <a:noFill/>
        </p:spPr>
      </p:pic>
      <p:sp>
        <p:nvSpPr>
          <p:cNvPr id="1232899" name="Text Box 2051"/>
          <p:cNvSpPr txBox="1">
            <a:spLocks noChangeArrowheads="1"/>
          </p:cNvSpPr>
          <p:nvPr/>
        </p:nvSpPr>
        <p:spPr bwMode="auto">
          <a:xfrm>
            <a:off x="190501" y="150814"/>
            <a:ext cx="3676683" cy="523220"/>
          </a:xfrm>
          <a:prstGeom prst="rect">
            <a:avLst/>
          </a:prstGeom>
          <a:solidFill>
            <a:srgbClr val="6600CC"/>
          </a:solidFill>
          <a:ln w="9525">
            <a:noFill/>
            <a:miter lim="800000"/>
            <a:headEnd/>
            <a:tailEnd/>
          </a:ln>
          <a:effectLst/>
        </p:spPr>
        <p:txBody>
          <a:bodyPr wrap="none" anchor="ctr">
            <a:prstTxWarp prst="textNoShape">
              <a:avLst/>
            </a:prstTxWarp>
            <a:spAutoFit/>
          </a:bodyPr>
          <a:lstStyle/>
          <a:p>
            <a:pPr eaLnBrk="0" hangingPunct="0"/>
            <a:r>
              <a:rPr lang="en-US" sz="2800" b="1" i="0" dirty="0">
                <a:solidFill>
                  <a:srgbClr val="FFFF00"/>
                </a:solidFill>
                <a:latin typeface="Arial"/>
                <a:cs typeface="Arial"/>
              </a:rPr>
              <a:t>Dopamine Pathways</a:t>
            </a:r>
          </a:p>
        </p:txBody>
      </p:sp>
      <p:grpSp>
        <p:nvGrpSpPr>
          <p:cNvPr id="2" name="Group 2052"/>
          <p:cNvGrpSpPr>
            <a:grpSpLocks/>
          </p:cNvGrpSpPr>
          <p:nvPr/>
        </p:nvGrpSpPr>
        <p:grpSpPr bwMode="auto">
          <a:xfrm>
            <a:off x="1896533" y="2514600"/>
            <a:ext cx="1490133" cy="990600"/>
            <a:chOff x="1200" y="1584"/>
            <a:chExt cx="1056" cy="624"/>
          </a:xfrm>
        </p:grpSpPr>
        <p:sp>
          <p:nvSpPr>
            <p:cNvPr id="1232901" name="Freeform 2053"/>
            <p:cNvSpPr>
              <a:spLocks/>
            </p:cNvSpPr>
            <p:nvPr/>
          </p:nvSpPr>
          <p:spPr bwMode="auto">
            <a:xfrm>
              <a:off x="1200" y="1584"/>
              <a:ext cx="624" cy="528"/>
            </a:xfrm>
            <a:custGeom>
              <a:avLst/>
              <a:gdLst/>
              <a:ahLst/>
              <a:cxnLst>
                <a:cxn ang="0">
                  <a:pos x="624" y="528"/>
                </a:cxn>
                <a:cxn ang="0">
                  <a:pos x="480" y="144"/>
                </a:cxn>
                <a:cxn ang="0">
                  <a:pos x="0" y="0"/>
                </a:cxn>
              </a:cxnLst>
              <a:rect l="0" t="0" r="r" b="b"/>
              <a:pathLst>
                <a:path w="624" h="528">
                  <a:moveTo>
                    <a:pt x="624" y="528"/>
                  </a:moveTo>
                  <a:cubicBezTo>
                    <a:pt x="603" y="379"/>
                    <a:pt x="583" y="231"/>
                    <a:pt x="480" y="144"/>
                  </a:cubicBezTo>
                  <a:cubicBezTo>
                    <a:pt x="376" y="56"/>
                    <a:pt x="188" y="28"/>
                    <a:pt x="0" y="0"/>
                  </a:cubicBezTo>
                </a:path>
              </a:pathLst>
            </a:custGeom>
            <a:noFill/>
            <a:ln w="76200" cap="flat" cmpd="sng">
              <a:solidFill>
                <a:srgbClr val="6E0199"/>
              </a:solidFill>
              <a:prstDash val="solid"/>
              <a:round/>
              <a:headEnd type="none" w="med" len="med"/>
              <a:tailEnd type="triangle" w="med" len="med"/>
            </a:ln>
            <a:effectLst/>
          </p:spPr>
          <p:txBody>
            <a:bodyPr wrap="none" anchor="ctr">
              <a:prstTxWarp prst="textNoShape">
                <a:avLst/>
              </a:prstTxWarp>
            </a:bodyPr>
            <a:lstStyle/>
            <a:p>
              <a:endParaRPr lang="en-GB"/>
            </a:p>
          </p:txBody>
        </p:sp>
        <p:sp>
          <p:nvSpPr>
            <p:cNvPr id="1232902" name="Freeform 2054"/>
            <p:cNvSpPr>
              <a:spLocks/>
            </p:cNvSpPr>
            <p:nvPr/>
          </p:nvSpPr>
          <p:spPr bwMode="auto">
            <a:xfrm>
              <a:off x="1872" y="1632"/>
              <a:ext cx="384" cy="576"/>
            </a:xfrm>
            <a:custGeom>
              <a:avLst/>
              <a:gdLst/>
              <a:ahLst/>
              <a:cxnLst>
                <a:cxn ang="0">
                  <a:pos x="96" y="576"/>
                </a:cxn>
                <a:cxn ang="0">
                  <a:pos x="48" y="240"/>
                </a:cxn>
                <a:cxn ang="0">
                  <a:pos x="384" y="0"/>
                </a:cxn>
              </a:cxnLst>
              <a:rect l="0" t="0" r="r" b="b"/>
              <a:pathLst>
                <a:path w="384" h="576">
                  <a:moveTo>
                    <a:pt x="96" y="576"/>
                  </a:moveTo>
                  <a:cubicBezTo>
                    <a:pt x="48" y="456"/>
                    <a:pt x="0" y="336"/>
                    <a:pt x="48" y="240"/>
                  </a:cubicBezTo>
                  <a:cubicBezTo>
                    <a:pt x="96" y="144"/>
                    <a:pt x="240" y="72"/>
                    <a:pt x="384" y="0"/>
                  </a:cubicBezTo>
                </a:path>
              </a:pathLst>
            </a:custGeom>
            <a:noFill/>
            <a:ln w="127000" cap="flat" cmpd="sng">
              <a:solidFill>
                <a:srgbClr val="6E0199"/>
              </a:solidFill>
              <a:prstDash val="solid"/>
              <a:round/>
              <a:headEnd type="none" w="med" len="med"/>
              <a:tailEnd type="triangle" w="med" len="med"/>
            </a:ln>
            <a:effectLst/>
          </p:spPr>
          <p:txBody>
            <a:bodyPr wrap="none" anchor="ctr">
              <a:prstTxWarp prst="textNoShape">
                <a:avLst/>
              </a:prstTxWarp>
            </a:bodyPr>
            <a:lstStyle/>
            <a:p>
              <a:endParaRPr lang="en-GB"/>
            </a:p>
          </p:txBody>
        </p:sp>
      </p:grpSp>
      <p:grpSp>
        <p:nvGrpSpPr>
          <p:cNvPr id="3" name="Group 2055"/>
          <p:cNvGrpSpPr>
            <a:grpSpLocks/>
          </p:cNvGrpSpPr>
          <p:nvPr/>
        </p:nvGrpSpPr>
        <p:grpSpPr bwMode="auto">
          <a:xfrm>
            <a:off x="1608667" y="1844676"/>
            <a:ext cx="2046111" cy="1046163"/>
            <a:chOff x="996" y="1162"/>
            <a:chExt cx="1450" cy="659"/>
          </a:xfrm>
        </p:grpSpPr>
        <p:grpSp>
          <p:nvGrpSpPr>
            <p:cNvPr id="4" name="Group 2056"/>
            <p:cNvGrpSpPr>
              <a:grpSpLocks/>
            </p:cNvGrpSpPr>
            <p:nvPr/>
          </p:nvGrpSpPr>
          <p:grpSpPr bwMode="auto">
            <a:xfrm>
              <a:off x="2206" y="1533"/>
              <a:ext cx="240" cy="288"/>
              <a:chOff x="2688" y="1248"/>
              <a:chExt cx="240" cy="288"/>
            </a:xfrm>
          </p:grpSpPr>
          <p:sp>
            <p:nvSpPr>
              <p:cNvPr id="1232905" name="Oval 2057"/>
              <p:cNvSpPr>
                <a:spLocks noChangeArrowheads="1"/>
              </p:cNvSpPr>
              <p:nvPr/>
            </p:nvSpPr>
            <p:spPr bwMode="auto">
              <a:xfrm>
                <a:off x="2832" y="1488"/>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06" name="Oval 2058"/>
              <p:cNvSpPr>
                <a:spLocks noChangeArrowheads="1"/>
              </p:cNvSpPr>
              <p:nvPr/>
            </p:nvSpPr>
            <p:spPr bwMode="auto">
              <a:xfrm>
                <a:off x="2736" y="1296"/>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07" name="Oval 2059"/>
              <p:cNvSpPr>
                <a:spLocks noChangeArrowheads="1"/>
              </p:cNvSpPr>
              <p:nvPr/>
            </p:nvSpPr>
            <p:spPr bwMode="auto">
              <a:xfrm>
                <a:off x="2832" y="1440"/>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nvGrpSpPr>
              <p:cNvPr id="5" name="Group 2060"/>
              <p:cNvGrpSpPr>
                <a:grpSpLocks/>
              </p:cNvGrpSpPr>
              <p:nvPr/>
            </p:nvGrpSpPr>
            <p:grpSpPr bwMode="auto">
              <a:xfrm>
                <a:off x="2688" y="1248"/>
                <a:ext cx="240" cy="240"/>
                <a:chOff x="2688" y="1344"/>
                <a:chExt cx="240" cy="240"/>
              </a:xfrm>
            </p:grpSpPr>
            <p:sp>
              <p:nvSpPr>
                <p:cNvPr id="1232909" name="Oval 2061"/>
                <p:cNvSpPr>
                  <a:spLocks noChangeArrowheads="1"/>
                </p:cNvSpPr>
                <p:nvPr/>
              </p:nvSpPr>
              <p:spPr bwMode="auto">
                <a:xfrm>
                  <a:off x="2736" y="1440"/>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10" name="Oval 2062"/>
                <p:cNvSpPr>
                  <a:spLocks noChangeArrowheads="1"/>
                </p:cNvSpPr>
                <p:nvPr/>
              </p:nvSpPr>
              <p:spPr bwMode="auto">
                <a:xfrm>
                  <a:off x="2832" y="1440"/>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nvGrpSpPr>
                <p:cNvPr id="6" name="Group 2063"/>
                <p:cNvGrpSpPr>
                  <a:grpSpLocks/>
                </p:cNvGrpSpPr>
                <p:nvPr/>
              </p:nvGrpSpPr>
              <p:grpSpPr bwMode="auto">
                <a:xfrm>
                  <a:off x="2688" y="1344"/>
                  <a:ext cx="240" cy="240"/>
                  <a:chOff x="2688" y="1344"/>
                  <a:chExt cx="240" cy="240"/>
                </a:xfrm>
              </p:grpSpPr>
              <p:sp>
                <p:nvSpPr>
                  <p:cNvPr id="1232912" name="Oval 2064"/>
                  <p:cNvSpPr>
                    <a:spLocks noChangeArrowheads="1"/>
                  </p:cNvSpPr>
                  <p:nvPr/>
                </p:nvSpPr>
                <p:spPr bwMode="auto">
                  <a:xfrm>
                    <a:off x="2736" y="1488"/>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13" name="Oval 2065"/>
                  <p:cNvSpPr>
                    <a:spLocks noChangeArrowheads="1"/>
                  </p:cNvSpPr>
                  <p:nvPr/>
                </p:nvSpPr>
                <p:spPr bwMode="auto">
                  <a:xfrm>
                    <a:off x="2784" y="1392"/>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grpSp>
                <p:nvGrpSpPr>
                  <p:cNvPr id="7" name="Group 2066"/>
                  <p:cNvGrpSpPr>
                    <a:grpSpLocks/>
                  </p:cNvGrpSpPr>
                  <p:nvPr/>
                </p:nvGrpSpPr>
                <p:grpSpPr bwMode="auto">
                  <a:xfrm>
                    <a:off x="2688" y="1344"/>
                    <a:ext cx="240" cy="240"/>
                    <a:chOff x="2688" y="1344"/>
                    <a:chExt cx="240" cy="240"/>
                  </a:xfrm>
                </p:grpSpPr>
                <p:sp>
                  <p:nvSpPr>
                    <p:cNvPr id="1232915" name="Oval 2067"/>
                    <p:cNvSpPr>
                      <a:spLocks noChangeArrowheads="1"/>
                    </p:cNvSpPr>
                    <p:nvPr/>
                  </p:nvSpPr>
                  <p:spPr bwMode="auto">
                    <a:xfrm>
                      <a:off x="2784" y="1536"/>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16" name="Oval 2068"/>
                    <p:cNvSpPr>
                      <a:spLocks noChangeArrowheads="1"/>
                    </p:cNvSpPr>
                    <p:nvPr/>
                  </p:nvSpPr>
                  <p:spPr bwMode="auto">
                    <a:xfrm>
                      <a:off x="2832" y="1344"/>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17" name="Oval 2069"/>
                    <p:cNvSpPr>
                      <a:spLocks noChangeArrowheads="1"/>
                    </p:cNvSpPr>
                    <p:nvPr/>
                  </p:nvSpPr>
                  <p:spPr bwMode="auto">
                    <a:xfrm>
                      <a:off x="2688" y="1344"/>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18" name="Oval 2070"/>
                    <p:cNvSpPr>
                      <a:spLocks noChangeArrowheads="1"/>
                    </p:cNvSpPr>
                    <p:nvPr/>
                  </p:nvSpPr>
                  <p:spPr bwMode="auto">
                    <a:xfrm>
                      <a:off x="2880" y="1536"/>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19" name="Oval 2071"/>
                    <p:cNvSpPr>
                      <a:spLocks noChangeArrowheads="1"/>
                    </p:cNvSpPr>
                    <p:nvPr/>
                  </p:nvSpPr>
                  <p:spPr bwMode="auto">
                    <a:xfrm>
                      <a:off x="2688"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20" name="Oval 2072"/>
                    <p:cNvSpPr>
                      <a:spLocks noChangeArrowheads="1"/>
                    </p:cNvSpPr>
                    <p:nvPr/>
                  </p:nvSpPr>
                  <p:spPr bwMode="auto">
                    <a:xfrm>
                      <a:off x="2784"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21" name="Oval 2073"/>
                    <p:cNvSpPr>
                      <a:spLocks noChangeArrowheads="1"/>
                    </p:cNvSpPr>
                    <p:nvPr/>
                  </p:nvSpPr>
                  <p:spPr bwMode="auto">
                    <a:xfrm>
                      <a:off x="2880"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22" name="Oval 2074"/>
                    <p:cNvSpPr>
                      <a:spLocks noChangeArrowheads="1"/>
                    </p:cNvSpPr>
                    <p:nvPr/>
                  </p:nvSpPr>
                  <p:spPr bwMode="auto">
                    <a:xfrm>
                      <a:off x="2736" y="1344"/>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sp>
                <p:nvSpPr>
                  <p:cNvPr id="1232923" name="Oval 2075"/>
                  <p:cNvSpPr>
                    <a:spLocks noChangeArrowheads="1"/>
                  </p:cNvSpPr>
                  <p:nvPr/>
                </p:nvSpPr>
                <p:spPr bwMode="auto">
                  <a:xfrm>
                    <a:off x="2832" y="1488"/>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grpSp>
          <p:sp>
            <p:nvSpPr>
              <p:cNvPr id="1232924" name="Oval 2076"/>
              <p:cNvSpPr>
                <a:spLocks noChangeArrowheads="1"/>
              </p:cNvSpPr>
              <p:nvPr/>
            </p:nvSpPr>
            <p:spPr bwMode="auto">
              <a:xfrm>
                <a:off x="2784" y="1346"/>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grpSp>
          <p:nvGrpSpPr>
            <p:cNvPr id="8" name="Group 2077"/>
            <p:cNvGrpSpPr>
              <a:grpSpLocks/>
            </p:cNvGrpSpPr>
            <p:nvPr/>
          </p:nvGrpSpPr>
          <p:grpSpPr bwMode="auto">
            <a:xfrm>
              <a:off x="996" y="1401"/>
              <a:ext cx="240" cy="288"/>
              <a:chOff x="2688" y="1248"/>
              <a:chExt cx="240" cy="288"/>
            </a:xfrm>
          </p:grpSpPr>
          <p:sp>
            <p:nvSpPr>
              <p:cNvPr id="1232926" name="Oval 2078"/>
              <p:cNvSpPr>
                <a:spLocks noChangeArrowheads="1"/>
              </p:cNvSpPr>
              <p:nvPr/>
            </p:nvSpPr>
            <p:spPr bwMode="auto">
              <a:xfrm>
                <a:off x="2832" y="1488"/>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27" name="Oval 2079"/>
              <p:cNvSpPr>
                <a:spLocks noChangeArrowheads="1"/>
              </p:cNvSpPr>
              <p:nvPr/>
            </p:nvSpPr>
            <p:spPr bwMode="auto">
              <a:xfrm>
                <a:off x="2736" y="1296"/>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28" name="Oval 2080"/>
              <p:cNvSpPr>
                <a:spLocks noChangeArrowheads="1"/>
              </p:cNvSpPr>
              <p:nvPr/>
            </p:nvSpPr>
            <p:spPr bwMode="auto">
              <a:xfrm>
                <a:off x="2832" y="1440"/>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nvGrpSpPr>
              <p:cNvPr id="9" name="Group 2081"/>
              <p:cNvGrpSpPr>
                <a:grpSpLocks/>
              </p:cNvGrpSpPr>
              <p:nvPr/>
            </p:nvGrpSpPr>
            <p:grpSpPr bwMode="auto">
              <a:xfrm>
                <a:off x="2688" y="1248"/>
                <a:ext cx="240" cy="240"/>
                <a:chOff x="2688" y="1344"/>
                <a:chExt cx="240" cy="240"/>
              </a:xfrm>
            </p:grpSpPr>
            <p:sp>
              <p:nvSpPr>
                <p:cNvPr id="1232930" name="Oval 2082"/>
                <p:cNvSpPr>
                  <a:spLocks noChangeArrowheads="1"/>
                </p:cNvSpPr>
                <p:nvPr/>
              </p:nvSpPr>
              <p:spPr bwMode="auto">
                <a:xfrm>
                  <a:off x="2736" y="1440"/>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31" name="Oval 2083"/>
                <p:cNvSpPr>
                  <a:spLocks noChangeArrowheads="1"/>
                </p:cNvSpPr>
                <p:nvPr/>
              </p:nvSpPr>
              <p:spPr bwMode="auto">
                <a:xfrm>
                  <a:off x="2832" y="1440"/>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nvGrpSpPr>
                <p:cNvPr id="10" name="Group 2084"/>
                <p:cNvGrpSpPr>
                  <a:grpSpLocks/>
                </p:cNvGrpSpPr>
                <p:nvPr/>
              </p:nvGrpSpPr>
              <p:grpSpPr bwMode="auto">
                <a:xfrm>
                  <a:off x="2688" y="1344"/>
                  <a:ext cx="240" cy="240"/>
                  <a:chOff x="2688" y="1344"/>
                  <a:chExt cx="240" cy="240"/>
                </a:xfrm>
              </p:grpSpPr>
              <p:sp>
                <p:nvSpPr>
                  <p:cNvPr id="1232933" name="Oval 2085"/>
                  <p:cNvSpPr>
                    <a:spLocks noChangeArrowheads="1"/>
                  </p:cNvSpPr>
                  <p:nvPr/>
                </p:nvSpPr>
                <p:spPr bwMode="auto">
                  <a:xfrm>
                    <a:off x="2736" y="1488"/>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34" name="Oval 2086"/>
                  <p:cNvSpPr>
                    <a:spLocks noChangeArrowheads="1"/>
                  </p:cNvSpPr>
                  <p:nvPr/>
                </p:nvSpPr>
                <p:spPr bwMode="auto">
                  <a:xfrm>
                    <a:off x="2784" y="1392"/>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grpSp>
                <p:nvGrpSpPr>
                  <p:cNvPr id="11" name="Group 2087"/>
                  <p:cNvGrpSpPr>
                    <a:grpSpLocks/>
                  </p:cNvGrpSpPr>
                  <p:nvPr/>
                </p:nvGrpSpPr>
                <p:grpSpPr bwMode="auto">
                  <a:xfrm>
                    <a:off x="2688" y="1344"/>
                    <a:ext cx="240" cy="240"/>
                    <a:chOff x="2688" y="1344"/>
                    <a:chExt cx="240" cy="240"/>
                  </a:xfrm>
                </p:grpSpPr>
                <p:sp>
                  <p:nvSpPr>
                    <p:cNvPr id="1232936" name="Oval 2088"/>
                    <p:cNvSpPr>
                      <a:spLocks noChangeArrowheads="1"/>
                    </p:cNvSpPr>
                    <p:nvPr/>
                  </p:nvSpPr>
                  <p:spPr bwMode="auto">
                    <a:xfrm>
                      <a:off x="2784" y="1536"/>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37" name="Oval 2089"/>
                    <p:cNvSpPr>
                      <a:spLocks noChangeArrowheads="1"/>
                    </p:cNvSpPr>
                    <p:nvPr/>
                  </p:nvSpPr>
                  <p:spPr bwMode="auto">
                    <a:xfrm>
                      <a:off x="2832" y="1344"/>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38" name="Oval 2090"/>
                    <p:cNvSpPr>
                      <a:spLocks noChangeArrowheads="1"/>
                    </p:cNvSpPr>
                    <p:nvPr/>
                  </p:nvSpPr>
                  <p:spPr bwMode="auto">
                    <a:xfrm>
                      <a:off x="2688" y="1344"/>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39" name="Oval 2091"/>
                    <p:cNvSpPr>
                      <a:spLocks noChangeArrowheads="1"/>
                    </p:cNvSpPr>
                    <p:nvPr/>
                  </p:nvSpPr>
                  <p:spPr bwMode="auto">
                    <a:xfrm>
                      <a:off x="2880" y="1536"/>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40" name="Oval 2092"/>
                    <p:cNvSpPr>
                      <a:spLocks noChangeArrowheads="1"/>
                    </p:cNvSpPr>
                    <p:nvPr/>
                  </p:nvSpPr>
                  <p:spPr bwMode="auto">
                    <a:xfrm>
                      <a:off x="2688"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41" name="Oval 2093"/>
                    <p:cNvSpPr>
                      <a:spLocks noChangeArrowheads="1"/>
                    </p:cNvSpPr>
                    <p:nvPr/>
                  </p:nvSpPr>
                  <p:spPr bwMode="auto">
                    <a:xfrm>
                      <a:off x="2784"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42" name="Oval 2094"/>
                    <p:cNvSpPr>
                      <a:spLocks noChangeArrowheads="1"/>
                    </p:cNvSpPr>
                    <p:nvPr/>
                  </p:nvSpPr>
                  <p:spPr bwMode="auto">
                    <a:xfrm>
                      <a:off x="2880"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43" name="Oval 2095"/>
                    <p:cNvSpPr>
                      <a:spLocks noChangeArrowheads="1"/>
                    </p:cNvSpPr>
                    <p:nvPr/>
                  </p:nvSpPr>
                  <p:spPr bwMode="auto">
                    <a:xfrm>
                      <a:off x="2736" y="1344"/>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sp>
                <p:nvSpPr>
                  <p:cNvPr id="1232944" name="Oval 2096"/>
                  <p:cNvSpPr>
                    <a:spLocks noChangeArrowheads="1"/>
                  </p:cNvSpPr>
                  <p:nvPr/>
                </p:nvSpPr>
                <p:spPr bwMode="auto">
                  <a:xfrm>
                    <a:off x="2832" y="1488"/>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grpSp>
          <p:sp>
            <p:nvSpPr>
              <p:cNvPr id="1232945" name="Oval 2097"/>
              <p:cNvSpPr>
                <a:spLocks noChangeArrowheads="1"/>
              </p:cNvSpPr>
              <p:nvPr/>
            </p:nvSpPr>
            <p:spPr bwMode="auto">
              <a:xfrm>
                <a:off x="2784" y="1346"/>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grpSp>
          <p:nvGrpSpPr>
            <p:cNvPr id="12" name="Group 2098"/>
            <p:cNvGrpSpPr>
              <a:grpSpLocks/>
            </p:cNvGrpSpPr>
            <p:nvPr/>
          </p:nvGrpSpPr>
          <p:grpSpPr bwMode="auto">
            <a:xfrm>
              <a:off x="1981" y="1162"/>
              <a:ext cx="240" cy="288"/>
              <a:chOff x="2688" y="1248"/>
              <a:chExt cx="240" cy="288"/>
            </a:xfrm>
          </p:grpSpPr>
          <p:sp>
            <p:nvSpPr>
              <p:cNvPr id="1232947" name="Oval 2099"/>
              <p:cNvSpPr>
                <a:spLocks noChangeArrowheads="1"/>
              </p:cNvSpPr>
              <p:nvPr/>
            </p:nvSpPr>
            <p:spPr bwMode="auto">
              <a:xfrm>
                <a:off x="2832" y="1488"/>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48" name="Oval 2100"/>
              <p:cNvSpPr>
                <a:spLocks noChangeArrowheads="1"/>
              </p:cNvSpPr>
              <p:nvPr/>
            </p:nvSpPr>
            <p:spPr bwMode="auto">
              <a:xfrm>
                <a:off x="2736" y="1296"/>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49" name="Oval 2101"/>
              <p:cNvSpPr>
                <a:spLocks noChangeArrowheads="1"/>
              </p:cNvSpPr>
              <p:nvPr/>
            </p:nvSpPr>
            <p:spPr bwMode="auto">
              <a:xfrm>
                <a:off x="2832" y="1440"/>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nvGrpSpPr>
              <p:cNvPr id="13" name="Group 2102"/>
              <p:cNvGrpSpPr>
                <a:grpSpLocks/>
              </p:cNvGrpSpPr>
              <p:nvPr/>
            </p:nvGrpSpPr>
            <p:grpSpPr bwMode="auto">
              <a:xfrm>
                <a:off x="2688" y="1248"/>
                <a:ext cx="240" cy="240"/>
                <a:chOff x="2688" y="1344"/>
                <a:chExt cx="240" cy="240"/>
              </a:xfrm>
            </p:grpSpPr>
            <p:sp>
              <p:nvSpPr>
                <p:cNvPr id="1232951" name="Oval 2103"/>
                <p:cNvSpPr>
                  <a:spLocks noChangeArrowheads="1"/>
                </p:cNvSpPr>
                <p:nvPr/>
              </p:nvSpPr>
              <p:spPr bwMode="auto">
                <a:xfrm>
                  <a:off x="2736" y="1440"/>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52" name="Oval 2104"/>
                <p:cNvSpPr>
                  <a:spLocks noChangeArrowheads="1"/>
                </p:cNvSpPr>
                <p:nvPr/>
              </p:nvSpPr>
              <p:spPr bwMode="auto">
                <a:xfrm>
                  <a:off x="2832" y="1440"/>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nvGrpSpPr>
                <p:cNvPr id="14" name="Group 2105"/>
                <p:cNvGrpSpPr>
                  <a:grpSpLocks/>
                </p:cNvGrpSpPr>
                <p:nvPr/>
              </p:nvGrpSpPr>
              <p:grpSpPr bwMode="auto">
                <a:xfrm>
                  <a:off x="2688" y="1344"/>
                  <a:ext cx="240" cy="240"/>
                  <a:chOff x="2688" y="1344"/>
                  <a:chExt cx="240" cy="240"/>
                </a:xfrm>
              </p:grpSpPr>
              <p:sp>
                <p:nvSpPr>
                  <p:cNvPr id="1232954" name="Oval 2106"/>
                  <p:cNvSpPr>
                    <a:spLocks noChangeArrowheads="1"/>
                  </p:cNvSpPr>
                  <p:nvPr/>
                </p:nvSpPr>
                <p:spPr bwMode="auto">
                  <a:xfrm>
                    <a:off x="2736" y="1488"/>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55" name="Oval 2107"/>
                  <p:cNvSpPr>
                    <a:spLocks noChangeArrowheads="1"/>
                  </p:cNvSpPr>
                  <p:nvPr/>
                </p:nvSpPr>
                <p:spPr bwMode="auto">
                  <a:xfrm>
                    <a:off x="2784" y="1392"/>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grpSp>
                <p:nvGrpSpPr>
                  <p:cNvPr id="15" name="Group 2108"/>
                  <p:cNvGrpSpPr>
                    <a:grpSpLocks/>
                  </p:cNvGrpSpPr>
                  <p:nvPr/>
                </p:nvGrpSpPr>
                <p:grpSpPr bwMode="auto">
                  <a:xfrm>
                    <a:off x="2688" y="1344"/>
                    <a:ext cx="240" cy="240"/>
                    <a:chOff x="2688" y="1344"/>
                    <a:chExt cx="240" cy="240"/>
                  </a:xfrm>
                </p:grpSpPr>
                <p:sp>
                  <p:nvSpPr>
                    <p:cNvPr id="1232957" name="Oval 2109"/>
                    <p:cNvSpPr>
                      <a:spLocks noChangeArrowheads="1"/>
                    </p:cNvSpPr>
                    <p:nvPr/>
                  </p:nvSpPr>
                  <p:spPr bwMode="auto">
                    <a:xfrm>
                      <a:off x="2784" y="1536"/>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58" name="Oval 2110"/>
                    <p:cNvSpPr>
                      <a:spLocks noChangeArrowheads="1"/>
                    </p:cNvSpPr>
                    <p:nvPr/>
                  </p:nvSpPr>
                  <p:spPr bwMode="auto">
                    <a:xfrm>
                      <a:off x="2832" y="1344"/>
                      <a:ext cx="48" cy="48"/>
                    </a:xfrm>
                    <a:prstGeom prst="ellipse">
                      <a:avLst/>
                    </a:prstGeom>
                    <a:solidFill>
                      <a:srgbClr val="9900CC"/>
                    </a:solidFill>
                    <a:ln w="9525">
                      <a:noFill/>
                      <a:round/>
                      <a:headEnd/>
                      <a:tailEnd/>
                    </a:ln>
                    <a:effectLst/>
                  </p:spPr>
                  <p:txBody>
                    <a:bodyPr wrap="none" anchor="ctr">
                      <a:prstTxWarp prst="textNoShape">
                        <a:avLst/>
                      </a:prstTxWarp>
                    </a:bodyPr>
                    <a:lstStyle/>
                    <a:p>
                      <a:endParaRPr lang="en-GB"/>
                    </a:p>
                  </p:txBody>
                </p:sp>
                <p:sp>
                  <p:nvSpPr>
                    <p:cNvPr id="1232959" name="Oval 2111"/>
                    <p:cNvSpPr>
                      <a:spLocks noChangeArrowheads="1"/>
                    </p:cNvSpPr>
                    <p:nvPr/>
                  </p:nvSpPr>
                  <p:spPr bwMode="auto">
                    <a:xfrm>
                      <a:off x="2688" y="1344"/>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60" name="Oval 2112"/>
                    <p:cNvSpPr>
                      <a:spLocks noChangeArrowheads="1"/>
                    </p:cNvSpPr>
                    <p:nvPr/>
                  </p:nvSpPr>
                  <p:spPr bwMode="auto">
                    <a:xfrm>
                      <a:off x="2880" y="1536"/>
                      <a:ext cx="48" cy="48"/>
                    </a:xfrm>
                    <a:prstGeom prst="ellipse">
                      <a:avLst/>
                    </a:prstGeom>
                    <a:solidFill>
                      <a:schemeClr val="accent1"/>
                    </a:solidFill>
                    <a:ln w="9525">
                      <a:noFill/>
                      <a:round/>
                      <a:headEnd/>
                      <a:tailEnd/>
                    </a:ln>
                    <a:effectLst/>
                  </p:spPr>
                  <p:txBody>
                    <a:bodyPr wrap="none" anchor="ctr">
                      <a:prstTxWarp prst="textNoShape">
                        <a:avLst/>
                      </a:prstTxWarp>
                    </a:bodyPr>
                    <a:lstStyle/>
                    <a:p>
                      <a:endParaRPr lang="en-GB"/>
                    </a:p>
                  </p:txBody>
                </p:sp>
                <p:sp>
                  <p:nvSpPr>
                    <p:cNvPr id="1232961" name="Oval 2113"/>
                    <p:cNvSpPr>
                      <a:spLocks noChangeArrowheads="1"/>
                    </p:cNvSpPr>
                    <p:nvPr/>
                  </p:nvSpPr>
                  <p:spPr bwMode="auto">
                    <a:xfrm>
                      <a:off x="2688"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62" name="Oval 2114"/>
                    <p:cNvSpPr>
                      <a:spLocks noChangeArrowheads="1"/>
                    </p:cNvSpPr>
                    <p:nvPr/>
                  </p:nvSpPr>
                  <p:spPr bwMode="auto">
                    <a:xfrm>
                      <a:off x="2784"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63" name="Oval 2115"/>
                    <p:cNvSpPr>
                      <a:spLocks noChangeArrowheads="1"/>
                    </p:cNvSpPr>
                    <p:nvPr/>
                  </p:nvSpPr>
                  <p:spPr bwMode="auto">
                    <a:xfrm>
                      <a:off x="2880" y="1440"/>
                      <a:ext cx="48" cy="48"/>
                    </a:xfrm>
                    <a:prstGeom prst="ellipse">
                      <a:avLst/>
                    </a:prstGeom>
                    <a:solidFill>
                      <a:srgbClr val="99FFCC"/>
                    </a:solidFill>
                    <a:ln w="9525">
                      <a:noFill/>
                      <a:round/>
                      <a:headEnd/>
                      <a:tailEnd/>
                    </a:ln>
                    <a:effectLst/>
                  </p:spPr>
                  <p:txBody>
                    <a:bodyPr wrap="none" anchor="ctr">
                      <a:prstTxWarp prst="textNoShape">
                        <a:avLst/>
                      </a:prstTxWarp>
                    </a:bodyPr>
                    <a:lstStyle/>
                    <a:p>
                      <a:endParaRPr lang="en-GB"/>
                    </a:p>
                  </p:txBody>
                </p:sp>
                <p:sp>
                  <p:nvSpPr>
                    <p:cNvPr id="1232964" name="Oval 2116"/>
                    <p:cNvSpPr>
                      <a:spLocks noChangeArrowheads="1"/>
                    </p:cNvSpPr>
                    <p:nvPr/>
                  </p:nvSpPr>
                  <p:spPr bwMode="auto">
                    <a:xfrm>
                      <a:off x="2736" y="1344"/>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sp>
                <p:nvSpPr>
                  <p:cNvPr id="1232965" name="Oval 2117"/>
                  <p:cNvSpPr>
                    <a:spLocks noChangeArrowheads="1"/>
                  </p:cNvSpPr>
                  <p:nvPr/>
                </p:nvSpPr>
                <p:spPr bwMode="auto">
                  <a:xfrm>
                    <a:off x="2832" y="1488"/>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grpSp>
          <p:sp>
            <p:nvSpPr>
              <p:cNvPr id="1232966" name="Oval 2118"/>
              <p:cNvSpPr>
                <a:spLocks noChangeArrowheads="1"/>
              </p:cNvSpPr>
              <p:nvPr/>
            </p:nvSpPr>
            <p:spPr bwMode="auto">
              <a:xfrm>
                <a:off x="2784" y="1346"/>
                <a:ext cx="48" cy="48"/>
              </a:xfrm>
              <a:prstGeom prst="ellipse">
                <a:avLst/>
              </a:prstGeom>
              <a:solidFill>
                <a:srgbClr val="C32D58"/>
              </a:solidFill>
              <a:ln w="9525">
                <a:noFill/>
                <a:round/>
                <a:headEnd/>
                <a:tailEnd/>
              </a:ln>
              <a:effectLst/>
            </p:spPr>
            <p:txBody>
              <a:bodyPr wrap="none" anchor="ctr">
                <a:prstTxWarp prst="textNoShape">
                  <a:avLst/>
                </a:prstTxWarp>
              </a:bodyPr>
              <a:lstStyle/>
              <a:p>
                <a:endParaRPr lang="en-GB"/>
              </a:p>
            </p:txBody>
          </p:sp>
        </p:grpSp>
      </p:grpSp>
      <p:sp>
        <p:nvSpPr>
          <p:cNvPr id="1232967" name="Text Box 2119"/>
          <p:cNvSpPr txBox="1">
            <a:spLocks noChangeArrowheads="1"/>
          </p:cNvSpPr>
          <p:nvPr/>
        </p:nvSpPr>
        <p:spPr bwMode="auto">
          <a:xfrm>
            <a:off x="203201" y="3703639"/>
            <a:ext cx="2377574" cy="2308324"/>
          </a:xfrm>
          <a:prstGeom prst="rect">
            <a:avLst/>
          </a:prstGeom>
          <a:solidFill>
            <a:srgbClr val="6600CC"/>
          </a:solidFill>
          <a:ln w="9525">
            <a:noFill/>
            <a:miter lim="800000"/>
            <a:headEnd/>
            <a:tailEnd/>
          </a:ln>
          <a:effectLst/>
        </p:spPr>
        <p:txBody>
          <a:bodyPr wrap="none" anchor="ctr">
            <a:prstTxWarp prst="textNoShape">
              <a:avLst/>
            </a:prstTxWarp>
            <a:spAutoFit/>
          </a:bodyPr>
          <a:lstStyle/>
          <a:p>
            <a:pPr eaLnBrk="0" hangingPunct="0"/>
            <a:r>
              <a:rPr lang="en-US" i="0" u="sng" dirty="0">
                <a:solidFill>
                  <a:srgbClr val="FFFF00"/>
                </a:solidFill>
              </a:rPr>
              <a:t>Functions</a:t>
            </a:r>
            <a:endParaRPr lang="en-US" i="0" dirty="0">
              <a:solidFill>
                <a:srgbClr val="FFFF00"/>
              </a:solidFill>
            </a:endParaRPr>
          </a:p>
          <a:p>
            <a:pPr eaLnBrk="0" hangingPunct="0">
              <a:buFontTx/>
              <a:buChar char="•"/>
            </a:pPr>
            <a:r>
              <a:rPr lang="en-US" i="0" dirty="0">
                <a:solidFill>
                  <a:srgbClr val="FFFF00"/>
                </a:solidFill>
              </a:rPr>
              <a:t>reward (motivation)</a:t>
            </a:r>
          </a:p>
          <a:p>
            <a:pPr eaLnBrk="0" hangingPunct="0">
              <a:buFontTx/>
              <a:buChar char="•"/>
            </a:pPr>
            <a:r>
              <a:rPr lang="en-US" i="0" dirty="0" err="1">
                <a:solidFill>
                  <a:srgbClr val="FFFF00"/>
                </a:solidFill>
              </a:rPr>
              <a:t>pleasure,euphoria</a:t>
            </a:r>
            <a:endParaRPr lang="en-US" i="0" dirty="0">
              <a:solidFill>
                <a:srgbClr val="FFFF00"/>
              </a:solidFill>
            </a:endParaRPr>
          </a:p>
          <a:p>
            <a:pPr eaLnBrk="0" hangingPunct="0">
              <a:buFontTx/>
              <a:buChar char="•"/>
            </a:pPr>
            <a:r>
              <a:rPr lang="en-US" i="0" dirty="0">
                <a:solidFill>
                  <a:srgbClr val="FFFF00"/>
                </a:solidFill>
              </a:rPr>
              <a:t>motor function</a:t>
            </a:r>
          </a:p>
          <a:p>
            <a:pPr eaLnBrk="0" hangingPunct="0"/>
            <a:r>
              <a:rPr lang="en-US" i="0" dirty="0">
                <a:solidFill>
                  <a:srgbClr val="FFFF00"/>
                </a:solidFill>
              </a:rPr>
              <a:t>  (fine  tuning)</a:t>
            </a:r>
          </a:p>
          <a:p>
            <a:pPr eaLnBrk="0" hangingPunct="0">
              <a:buFontTx/>
              <a:buChar char="•"/>
            </a:pPr>
            <a:r>
              <a:rPr lang="en-US" i="0" dirty="0">
                <a:solidFill>
                  <a:srgbClr val="FFFF00"/>
                </a:solidFill>
              </a:rPr>
              <a:t>compulsion</a:t>
            </a:r>
          </a:p>
          <a:p>
            <a:pPr eaLnBrk="0" hangingPunct="0">
              <a:buFontTx/>
              <a:buChar char="•"/>
            </a:pPr>
            <a:r>
              <a:rPr lang="en-US" i="0" dirty="0" smtClean="0">
                <a:solidFill>
                  <a:srgbClr val="FFFF00"/>
                </a:solidFill>
              </a:rPr>
              <a:t>perseveration</a:t>
            </a:r>
            <a:endParaRPr lang="en-US" i="0" dirty="0">
              <a:solidFill>
                <a:srgbClr val="FFFF00"/>
              </a:solidFill>
            </a:endParaRPr>
          </a:p>
          <a:p>
            <a:pPr eaLnBrk="0" hangingPunct="0">
              <a:buFontTx/>
              <a:buChar char="•"/>
            </a:pPr>
            <a:r>
              <a:rPr lang="en-US" i="0" dirty="0">
                <a:solidFill>
                  <a:srgbClr val="FFFF00"/>
                </a:solidFill>
              </a:rPr>
              <a:t>decision making</a:t>
            </a:r>
            <a:endParaRPr lang="en-US" i="0" u="sng" dirty="0">
              <a:solidFill>
                <a:srgbClr val="FFFF00"/>
              </a:solidFill>
            </a:endParaRPr>
          </a:p>
        </p:txBody>
      </p:sp>
      <p:sp>
        <p:nvSpPr>
          <p:cNvPr id="1232968" name="Text Box 2120"/>
          <p:cNvSpPr txBox="1">
            <a:spLocks noChangeArrowheads="1"/>
          </p:cNvSpPr>
          <p:nvPr/>
        </p:nvSpPr>
        <p:spPr bwMode="auto">
          <a:xfrm>
            <a:off x="5715001" y="3967164"/>
            <a:ext cx="3505200" cy="523220"/>
          </a:xfrm>
          <a:prstGeom prst="rect">
            <a:avLst/>
          </a:prstGeom>
          <a:solidFill>
            <a:srgbClr val="FF0000"/>
          </a:solidFill>
          <a:ln w="9525">
            <a:noFill/>
            <a:miter lim="800000"/>
            <a:headEnd/>
            <a:tailEnd/>
          </a:ln>
          <a:effectLst/>
        </p:spPr>
        <p:txBody>
          <a:bodyPr wrap="square" anchor="ctr">
            <a:prstTxWarp prst="textNoShape">
              <a:avLst/>
            </a:prstTxWarp>
            <a:spAutoFit/>
          </a:bodyPr>
          <a:lstStyle/>
          <a:p>
            <a:pPr algn="ctr" eaLnBrk="0" hangingPunct="0"/>
            <a:r>
              <a:rPr lang="en-US" sz="2800" i="0" dirty="0">
                <a:solidFill>
                  <a:schemeClr val="accent1"/>
                </a:solidFill>
                <a:latin typeface="Arial"/>
                <a:cs typeface="Arial"/>
              </a:rPr>
              <a:t>Serotonin Pathways</a:t>
            </a:r>
          </a:p>
        </p:txBody>
      </p:sp>
      <p:sp>
        <p:nvSpPr>
          <p:cNvPr id="1232969" name="Text Box 2121"/>
          <p:cNvSpPr txBox="1">
            <a:spLocks noChangeArrowheads="1"/>
          </p:cNvSpPr>
          <p:nvPr/>
        </p:nvSpPr>
        <p:spPr bwMode="auto">
          <a:xfrm>
            <a:off x="6333066" y="4673600"/>
            <a:ext cx="1896533" cy="1754327"/>
          </a:xfrm>
          <a:prstGeom prst="rect">
            <a:avLst/>
          </a:prstGeom>
          <a:solidFill>
            <a:srgbClr val="FF0000"/>
          </a:solidFill>
          <a:ln w="9525">
            <a:noFill/>
            <a:miter lim="800000"/>
            <a:headEnd/>
            <a:tailEnd/>
          </a:ln>
          <a:effectLst/>
        </p:spPr>
        <p:txBody>
          <a:bodyPr wrap="square" anchor="ctr">
            <a:prstTxWarp prst="textNoShape">
              <a:avLst/>
            </a:prstTxWarp>
            <a:spAutoFit/>
          </a:bodyPr>
          <a:lstStyle/>
          <a:p>
            <a:pPr eaLnBrk="0" hangingPunct="0"/>
            <a:r>
              <a:rPr lang="en-US" i="0" u="sng" dirty="0">
                <a:solidFill>
                  <a:schemeClr val="accent1"/>
                </a:solidFill>
              </a:rPr>
              <a:t>Functions</a:t>
            </a:r>
            <a:endParaRPr lang="en-US" i="0" dirty="0">
              <a:solidFill>
                <a:schemeClr val="accent1"/>
              </a:solidFill>
            </a:endParaRPr>
          </a:p>
          <a:p>
            <a:pPr eaLnBrk="0" hangingPunct="0">
              <a:buFontTx/>
              <a:buChar char="•"/>
            </a:pPr>
            <a:r>
              <a:rPr lang="en-US" i="0" dirty="0">
                <a:solidFill>
                  <a:schemeClr val="accent1"/>
                </a:solidFill>
              </a:rPr>
              <a:t>mood</a:t>
            </a:r>
          </a:p>
          <a:p>
            <a:pPr eaLnBrk="0" hangingPunct="0">
              <a:buFontTx/>
              <a:buChar char="•"/>
            </a:pPr>
            <a:r>
              <a:rPr lang="en-US" i="0" dirty="0">
                <a:solidFill>
                  <a:schemeClr val="accent1"/>
                </a:solidFill>
              </a:rPr>
              <a:t>memory</a:t>
            </a:r>
          </a:p>
          <a:p>
            <a:pPr eaLnBrk="0" hangingPunct="0"/>
            <a:r>
              <a:rPr lang="en-US" i="0" dirty="0">
                <a:solidFill>
                  <a:schemeClr val="accent1"/>
                </a:solidFill>
              </a:rPr>
              <a:t>  processing</a:t>
            </a:r>
          </a:p>
          <a:p>
            <a:pPr eaLnBrk="0" hangingPunct="0">
              <a:buFontTx/>
              <a:buChar char="•"/>
            </a:pPr>
            <a:r>
              <a:rPr lang="en-US" i="0" dirty="0">
                <a:solidFill>
                  <a:schemeClr val="accent1"/>
                </a:solidFill>
              </a:rPr>
              <a:t>sleep</a:t>
            </a:r>
          </a:p>
          <a:p>
            <a:pPr eaLnBrk="0" hangingPunct="0">
              <a:buFontTx/>
              <a:buChar char="•"/>
            </a:pPr>
            <a:r>
              <a:rPr lang="en-US" i="0" dirty="0">
                <a:solidFill>
                  <a:schemeClr val="accent1"/>
                </a:solidFill>
              </a:rPr>
              <a:t>cognition</a:t>
            </a:r>
            <a:endParaRPr lang="en-US" i="0" u="sng" dirty="0">
              <a:solidFill>
                <a:schemeClr val="accent1"/>
              </a:solidFill>
            </a:endParaRPr>
          </a:p>
        </p:txBody>
      </p:sp>
      <p:sp>
        <p:nvSpPr>
          <p:cNvPr id="1232970" name="Oval 2122"/>
          <p:cNvSpPr>
            <a:spLocks noChangeArrowheads="1"/>
          </p:cNvSpPr>
          <p:nvPr/>
        </p:nvSpPr>
        <p:spPr bwMode="auto">
          <a:xfrm>
            <a:off x="4605867" y="3429000"/>
            <a:ext cx="474133" cy="533400"/>
          </a:xfrm>
          <a:prstGeom prst="ellipse">
            <a:avLst/>
          </a:prstGeom>
          <a:noFill/>
          <a:ln w="57150">
            <a:solidFill>
              <a:srgbClr val="FFFF66"/>
            </a:solidFill>
            <a:round/>
            <a:headEnd/>
            <a:tailEnd/>
          </a:ln>
          <a:effectLst/>
        </p:spPr>
        <p:txBody>
          <a:bodyPr wrap="none" anchor="ctr">
            <a:prstTxWarp prst="textNoShape">
              <a:avLst/>
            </a:prstTxWarp>
          </a:bodyPr>
          <a:lstStyle/>
          <a:p>
            <a:pPr algn="ctr" eaLnBrk="0" hangingPunct="0"/>
            <a:endParaRPr lang="en-US" sz="2400" i="0">
              <a:solidFill>
                <a:srgbClr val="87213C"/>
              </a:solidFill>
              <a:latin typeface="Times" charset="0"/>
            </a:endParaRPr>
          </a:p>
        </p:txBody>
      </p:sp>
      <p:sp>
        <p:nvSpPr>
          <p:cNvPr id="1232971" name="Oval 2123"/>
          <p:cNvSpPr>
            <a:spLocks noChangeArrowheads="1"/>
          </p:cNvSpPr>
          <p:nvPr/>
        </p:nvSpPr>
        <p:spPr bwMode="auto">
          <a:xfrm>
            <a:off x="4809067" y="5334000"/>
            <a:ext cx="474133" cy="533400"/>
          </a:xfrm>
          <a:prstGeom prst="ellipse">
            <a:avLst/>
          </a:prstGeom>
          <a:noFill/>
          <a:ln w="57150">
            <a:solidFill>
              <a:srgbClr val="FFFF66"/>
            </a:solidFill>
            <a:round/>
            <a:headEnd/>
            <a:tailEnd/>
          </a:ln>
          <a:effectLst/>
        </p:spPr>
        <p:txBody>
          <a:bodyPr wrap="none" anchor="ctr">
            <a:prstTxWarp prst="textNoShape">
              <a:avLst/>
            </a:prstTxWarp>
          </a:bodyPr>
          <a:lstStyle/>
          <a:p>
            <a:pPr algn="ctr" eaLnBrk="0" hangingPunct="0"/>
            <a:endParaRPr lang="en-US" sz="2400" i="0">
              <a:solidFill>
                <a:srgbClr val="87213C"/>
              </a:solidFill>
              <a:latin typeface="Times" charset="0"/>
            </a:endParaRPr>
          </a:p>
        </p:txBody>
      </p:sp>
      <p:grpSp>
        <p:nvGrpSpPr>
          <p:cNvPr id="16" name="Group 2124"/>
          <p:cNvGrpSpPr>
            <a:grpSpLocks/>
          </p:cNvGrpSpPr>
          <p:nvPr/>
        </p:nvGrpSpPr>
        <p:grpSpPr bwMode="auto">
          <a:xfrm>
            <a:off x="486834" y="1477964"/>
            <a:ext cx="5895622" cy="4103688"/>
            <a:chOff x="201" y="931"/>
            <a:chExt cx="4178" cy="2585"/>
          </a:xfrm>
        </p:grpSpPr>
        <p:grpSp>
          <p:nvGrpSpPr>
            <p:cNvPr id="17" name="Group 2125"/>
            <p:cNvGrpSpPr>
              <a:grpSpLocks/>
            </p:cNvGrpSpPr>
            <p:nvPr/>
          </p:nvGrpSpPr>
          <p:grpSpPr bwMode="auto">
            <a:xfrm>
              <a:off x="201" y="931"/>
              <a:ext cx="3496" cy="2224"/>
              <a:chOff x="201" y="931"/>
              <a:chExt cx="3496" cy="2224"/>
            </a:xfrm>
          </p:grpSpPr>
          <p:sp>
            <p:nvSpPr>
              <p:cNvPr id="1232974" name="Text Box 2126"/>
              <p:cNvSpPr txBox="1">
                <a:spLocks noChangeArrowheads="1"/>
              </p:cNvSpPr>
              <p:nvPr/>
            </p:nvSpPr>
            <p:spPr bwMode="auto">
              <a:xfrm>
                <a:off x="2086" y="2748"/>
                <a:ext cx="903" cy="407"/>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b="1" i="0" dirty="0">
                    <a:latin typeface="Times" charset="0"/>
                  </a:rPr>
                  <a:t>nucleus</a:t>
                </a:r>
              </a:p>
              <a:p>
                <a:pPr eaLnBrk="0" hangingPunct="0"/>
                <a:r>
                  <a:rPr lang="en-US" b="1" i="0" dirty="0" err="1">
                    <a:latin typeface="Times" charset="0"/>
                  </a:rPr>
                  <a:t>accumbens</a:t>
                </a:r>
                <a:endParaRPr lang="en-US" b="1" i="0" dirty="0">
                  <a:latin typeface="Times" charset="0"/>
                </a:endParaRPr>
              </a:p>
            </p:txBody>
          </p:sp>
          <p:sp>
            <p:nvSpPr>
              <p:cNvPr id="1232975" name="Text Box 2127"/>
              <p:cNvSpPr txBox="1">
                <a:spLocks noChangeArrowheads="1"/>
              </p:cNvSpPr>
              <p:nvPr/>
            </p:nvSpPr>
            <p:spPr bwMode="auto">
              <a:xfrm>
                <a:off x="2630" y="1219"/>
                <a:ext cx="1067" cy="233"/>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b="1" i="0">
                    <a:latin typeface="Times" charset="0"/>
                  </a:rPr>
                  <a:t>hippocampus</a:t>
                </a:r>
              </a:p>
            </p:txBody>
          </p:sp>
          <p:sp>
            <p:nvSpPr>
              <p:cNvPr id="1232976" name="Text Box 2128"/>
              <p:cNvSpPr txBox="1">
                <a:spLocks noChangeArrowheads="1"/>
              </p:cNvSpPr>
              <p:nvPr/>
            </p:nvSpPr>
            <p:spPr bwMode="auto">
              <a:xfrm>
                <a:off x="2115" y="931"/>
                <a:ext cx="731" cy="233"/>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b="1" i="0">
                    <a:latin typeface="Times" charset="0"/>
                  </a:rPr>
                  <a:t>striatum</a:t>
                </a:r>
              </a:p>
            </p:txBody>
          </p:sp>
          <p:sp>
            <p:nvSpPr>
              <p:cNvPr id="1232977" name="Text Box 2129"/>
              <p:cNvSpPr txBox="1">
                <a:spLocks noChangeArrowheads="1"/>
              </p:cNvSpPr>
              <p:nvPr/>
            </p:nvSpPr>
            <p:spPr bwMode="auto">
              <a:xfrm>
                <a:off x="201" y="1238"/>
                <a:ext cx="613" cy="407"/>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b="1" i="0">
                    <a:solidFill>
                      <a:srgbClr val="FFFF00"/>
                    </a:solidFill>
                    <a:latin typeface="Times" charset="0"/>
                  </a:rPr>
                  <a:t>frontal</a:t>
                </a:r>
              </a:p>
              <a:p>
                <a:pPr eaLnBrk="0" hangingPunct="0"/>
                <a:r>
                  <a:rPr lang="en-US" b="1" i="0">
                    <a:solidFill>
                      <a:srgbClr val="FFFF00"/>
                    </a:solidFill>
                    <a:latin typeface="Times" charset="0"/>
                  </a:rPr>
                  <a:t>cortex</a:t>
                </a:r>
              </a:p>
            </p:txBody>
          </p:sp>
        </p:grpSp>
        <p:sp>
          <p:nvSpPr>
            <p:cNvPr id="1232978" name="Text Box 2130"/>
            <p:cNvSpPr txBox="1">
              <a:spLocks noChangeArrowheads="1"/>
            </p:cNvSpPr>
            <p:nvPr/>
          </p:nvSpPr>
          <p:spPr bwMode="auto">
            <a:xfrm>
              <a:off x="3494" y="2054"/>
              <a:ext cx="885" cy="407"/>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sz="1800" b="1" i="0" dirty="0" err="1">
                  <a:latin typeface="Times" charset="0"/>
                </a:rPr>
                <a:t>substantia</a:t>
              </a:r>
              <a:endParaRPr lang="en-US" sz="1800" b="1" i="0" dirty="0">
                <a:latin typeface="Times" charset="0"/>
              </a:endParaRPr>
            </a:p>
            <a:p>
              <a:pPr eaLnBrk="0" hangingPunct="0"/>
              <a:r>
                <a:rPr lang="en-US" sz="1800" b="1" i="0" dirty="0" err="1">
                  <a:latin typeface="Times" charset="0"/>
                </a:rPr>
                <a:t>nigra</a:t>
              </a:r>
              <a:r>
                <a:rPr lang="en-US" sz="1800" b="1" i="0" dirty="0">
                  <a:latin typeface="Times" charset="0"/>
                </a:rPr>
                <a:t>/VTA</a:t>
              </a:r>
            </a:p>
          </p:txBody>
        </p:sp>
        <p:sp>
          <p:nvSpPr>
            <p:cNvPr id="1232979" name="Text Box 2131"/>
            <p:cNvSpPr txBox="1">
              <a:spLocks noChangeArrowheads="1"/>
            </p:cNvSpPr>
            <p:nvPr/>
          </p:nvSpPr>
          <p:spPr bwMode="auto">
            <a:xfrm>
              <a:off x="3686" y="3283"/>
              <a:ext cx="540" cy="233"/>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b="1" i="0">
                  <a:latin typeface="Times" charset="0"/>
                </a:rPr>
                <a:t>raphe</a:t>
              </a:r>
            </a:p>
          </p:txBody>
        </p:sp>
      </p:grpSp>
      <p:grpSp>
        <p:nvGrpSpPr>
          <p:cNvPr id="18" name="Group 2132"/>
          <p:cNvGrpSpPr>
            <a:grpSpLocks/>
          </p:cNvGrpSpPr>
          <p:nvPr/>
        </p:nvGrpSpPr>
        <p:grpSpPr bwMode="auto">
          <a:xfrm>
            <a:off x="2099734" y="1847850"/>
            <a:ext cx="3115733" cy="4038600"/>
            <a:chOff x="1344" y="1164"/>
            <a:chExt cx="2208" cy="2544"/>
          </a:xfrm>
        </p:grpSpPr>
        <p:grpSp>
          <p:nvGrpSpPr>
            <p:cNvPr id="19" name="Group 2133"/>
            <p:cNvGrpSpPr>
              <a:grpSpLocks/>
            </p:cNvGrpSpPr>
            <p:nvPr/>
          </p:nvGrpSpPr>
          <p:grpSpPr bwMode="auto">
            <a:xfrm>
              <a:off x="1344" y="1164"/>
              <a:ext cx="2208" cy="2544"/>
              <a:chOff x="1344" y="1152"/>
              <a:chExt cx="2208" cy="2544"/>
            </a:xfrm>
          </p:grpSpPr>
          <p:sp>
            <p:nvSpPr>
              <p:cNvPr id="1232982" name="Oval 2134"/>
              <p:cNvSpPr>
                <a:spLocks noChangeArrowheads="1"/>
              </p:cNvSpPr>
              <p:nvPr/>
            </p:nvSpPr>
            <p:spPr bwMode="auto">
              <a:xfrm>
                <a:off x="3408" y="3504"/>
                <a:ext cx="144" cy="192"/>
              </a:xfrm>
              <a:prstGeom prst="ellipse">
                <a:avLst/>
              </a:prstGeom>
              <a:solidFill>
                <a:srgbClr val="FF0000"/>
              </a:solidFill>
              <a:ln w="9525">
                <a:noFill/>
                <a:round/>
                <a:headEnd/>
                <a:tailEnd/>
              </a:ln>
              <a:effectLst/>
            </p:spPr>
            <p:txBody>
              <a:bodyPr wrap="none" anchor="ctr">
                <a:prstTxWarp prst="textNoShape">
                  <a:avLst/>
                </a:prstTxWarp>
              </a:bodyPr>
              <a:lstStyle/>
              <a:p>
                <a:endParaRPr lang="en-GB"/>
              </a:p>
            </p:txBody>
          </p:sp>
          <p:grpSp>
            <p:nvGrpSpPr>
              <p:cNvPr id="20" name="Group 2135"/>
              <p:cNvGrpSpPr>
                <a:grpSpLocks/>
              </p:cNvGrpSpPr>
              <p:nvPr/>
            </p:nvGrpSpPr>
            <p:grpSpPr bwMode="auto">
              <a:xfrm>
                <a:off x="1344" y="1152"/>
                <a:ext cx="2175" cy="2535"/>
                <a:chOff x="1344" y="1152"/>
                <a:chExt cx="2175" cy="2535"/>
              </a:xfrm>
            </p:grpSpPr>
            <p:sp>
              <p:nvSpPr>
                <p:cNvPr id="1232984" name="Freeform 2136"/>
                <p:cNvSpPr>
                  <a:spLocks/>
                </p:cNvSpPr>
                <p:nvPr/>
              </p:nvSpPr>
              <p:spPr bwMode="auto">
                <a:xfrm>
                  <a:off x="1488" y="1152"/>
                  <a:ext cx="2031" cy="2535"/>
                </a:xfrm>
                <a:custGeom>
                  <a:avLst/>
                  <a:gdLst/>
                  <a:ahLst/>
                  <a:cxnLst>
                    <a:cxn ang="0">
                      <a:pos x="1968" y="2352"/>
                    </a:cxn>
                    <a:cxn ang="0">
                      <a:pos x="1920" y="2208"/>
                    </a:cxn>
                    <a:cxn ang="0">
                      <a:pos x="1296" y="384"/>
                    </a:cxn>
                    <a:cxn ang="0">
                      <a:pos x="0" y="0"/>
                    </a:cxn>
                  </a:cxnLst>
                  <a:rect l="0" t="0" r="r" b="b"/>
                  <a:pathLst>
                    <a:path w="2031" h="2535">
                      <a:moveTo>
                        <a:pt x="1968" y="2352"/>
                      </a:moveTo>
                      <a:cubicBezTo>
                        <a:pt x="1999" y="2443"/>
                        <a:pt x="2031" y="2535"/>
                        <a:pt x="1920" y="2208"/>
                      </a:cubicBezTo>
                      <a:cubicBezTo>
                        <a:pt x="1808" y="1880"/>
                        <a:pt x="1615" y="751"/>
                        <a:pt x="1296" y="384"/>
                      </a:cubicBezTo>
                      <a:cubicBezTo>
                        <a:pt x="976" y="16"/>
                        <a:pt x="488" y="8"/>
                        <a:pt x="0" y="0"/>
                      </a:cubicBezTo>
                    </a:path>
                  </a:pathLst>
                </a:custGeom>
                <a:noFill/>
                <a:ln w="123825" cap="flat" cmpd="sng">
                  <a:solidFill>
                    <a:srgbClr val="FF0000"/>
                  </a:solidFill>
                  <a:prstDash val="solid"/>
                  <a:round/>
                  <a:headEnd type="none" w="med" len="med"/>
                  <a:tailEnd type="arrow" w="med" len="med"/>
                </a:ln>
                <a:effectLst/>
              </p:spPr>
              <p:txBody>
                <a:bodyPr wrap="none" anchor="ctr">
                  <a:prstTxWarp prst="textNoShape">
                    <a:avLst/>
                  </a:prstTxWarp>
                </a:bodyPr>
                <a:lstStyle/>
                <a:p>
                  <a:endParaRPr lang="en-GB"/>
                </a:p>
              </p:txBody>
            </p:sp>
            <p:sp>
              <p:nvSpPr>
                <p:cNvPr id="1232985" name="Freeform 2137"/>
                <p:cNvSpPr>
                  <a:spLocks/>
                </p:cNvSpPr>
                <p:nvPr/>
              </p:nvSpPr>
              <p:spPr bwMode="auto">
                <a:xfrm>
                  <a:off x="1344" y="1632"/>
                  <a:ext cx="2016" cy="1904"/>
                </a:xfrm>
                <a:custGeom>
                  <a:avLst/>
                  <a:gdLst/>
                  <a:ahLst/>
                  <a:cxnLst>
                    <a:cxn ang="0">
                      <a:pos x="2016" y="1904"/>
                    </a:cxn>
                    <a:cxn ang="0">
                      <a:pos x="1536" y="224"/>
                    </a:cxn>
                    <a:cxn ang="0">
                      <a:pos x="0" y="560"/>
                    </a:cxn>
                  </a:cxnLst>
                  <a:rect l="0" t="0" r="r" b="b"/>
                  <a:pathLst>
                    <a:path w="2016" h="1904">
                      <a:moveTo>
                        <a:pt x="2016" y="1904"/>
                      </a:moveTo>
                      <a:cubicBezTo>
                        <a:pt x="1943" y="1175"/>
                        <a:pt x="1871" y="447"/>
                        <a:pt x="1536" y="224"/>
                      </a:cubicBezTo>
                      <a:cubicBezTo>
                        <a:pt x="1200" y="0"/>
                        <a:pt x="600" y="280"/>
                        <a:pt x="0" y="560"/>
                      </a:cubicBezTo>
                    </a:path>
                  </a:pathLst>
                </a:custGeom>
                <a:noFill/>
                <a:ln w="123825" cap="flat" cmpd="sng">
                  <a:solidFill>
                    <a:srgbClr val="FF0000"/>
                  </a:solidFill>
                  <a:prstDash val="solid"/>
                  <a:round/>
                  <a:headEnd type="none" w="med" len="med"/>
                  <a:tailEnd type="arrow" w="med" len="med"/>
                </a:ln>
                <a:effectLst/>
              </p:spPr>
              <p:txBody>
                <a:bodyPr wrap="none" anchor="ctr">
                  <a:prstTxWarp prst="textNoShape">
                    <a:avLst/>
                  </a:prstTxWarp>
                </a:bodyPr>
                <a:lstStyle/>
                <a:p>
                  <a:endParaRPr lang="en-GB"/>
                </a:p>
              </p:txBody>
            </p:sp>
            <p:sp>
              <p:nvSpPr>
                <p:cNvPr id="1232986" name="Freeform 2138"/>
                <p:cNvSpPr>
                  <a:spLocks/>
                </p:cNvSpPr>
                <p:nvPr/>
              </p:nvSpPr>
              <p:spPr bwMode="auto">
                <a:xfrm>
                  <a:off x="2592" y="2544"/>
                  <a:ext cx="816" cy="1008"/>
                </a:xfrm>
                <a:custGeom>
                  <a:avLst/>
                  <a:gdLst/>
                  <a:ahLst/>
                  <a:cxnLst>
                    <a:cxn ang="0">
                      <a:pos x="816" y="1008"/>
                    </a:cxn>
                    <a:cxn ang="0">
                      <a:pos x="624" y="192"/>
                    </a:cxn>
                    <a:cxn ang="0">
                      <a:pos x="0" y="0"/>
                    </a:cxn>
                  </a:cxnLst>
                  <a:rect l="0" t="0" r="r" b="b"/>
                  <a:pathLst>
                    <a:path w="816" h="1008">
                      <a:moveTo>
                        <a:pt x="816" y="1008"/>
                      </a:moveTo>
                      <a:cubicBezTo>
                        <a:pt x="788" y="684"/>
                        <a:pt x="760" y="360"/>
                        <a:pt x="624" y="192"/>
                      </a:cubicBezTo>
                      <a:cubicBezTo>
                        <a:pt x="488" y="24"/>
                        <a:pt x="244" y="12"/>
                        <a:pt x="0" y="0"/>
                      </a:cubicBezTo>
                    </a:path>
                  </a:pathLst>
                </a:custGeom>
                <a:noFill/>
                <a:ln w="76200" cap="flat" cmpd="sng">
                  <a:solidFill>
                    <a:srgbClr val="FF0000"/>
                  </a:solidFill>
                  <a:prstDash val="solid"/>
                  <a:round/>
                  <a:headEnd type="oval" w="med" len="med"/>
                  <a:tailEnd type="triangle" w="med" len="med"/>
                </a:ln>
                <a:effectLst/>
              </p:spPr>
              <p:txBody>
                <a:bodyPr wrap="none" anchor="ctr">
                  <a:prstTxWarp prst="textNoShape">
                    <a:avLst/>
                  </a:prstTxWarp>
                </a:bodyPr>
                <a:lstStyle/>
                <a:p>
                  <a:endParaRPr lang="en-GB"/>
                </a:p>
              </p:txBody>
            </p:sp>
            <p:sp>
              <p:nvSpPr>
                <p:cNvPr id="1232987" name="Freeform 2139"/>
                <p:cNvSpPr>
                  <a:spLocks/>
                </p:cNvSpPr>
                <p:nvPr/>
              </p:nvSpPr>
              <p:spPr bwMode="auto">
                <a:xfrm>
                  <a:off x="2448" y="1536"/>
                  <a:ext cx="912" cy="1968"/>
                </a:xfrm>
                <a:custGeom>
                  <a:avLst/>
                  <a:gdLst/>
                  <a:ahLst/>
                  <a:cxnLst>
                    <a:cxn ang="0">
                      <a:pos x="912" y="1968"/>
                    </a:cxn>
                    <a:cxn ang="0">
                      <a:pos x="480" y="336"/>
                    </a:cxn>
                    <a:cxn ang="0">
                      <a:pos x="0" y="0"/>
                    </a:cxn>
                  </a:cxnLst>
                  <a:rect l="0" t="0" r="r" b="b"/>
                  <a:pathLst>
                    <a:path w="912" h="1968">
                      <a:moveTo>
                        <a:pt x="912" y="1968"/>
                      </a:moveTo>
                      <a:cubicBezTo>
                        <a:pt x="771" y="1315"/>
                        <a:pt x="631" y="663"/>
                        <a:pt x="480" y="336"/>
                      </a:cubicBezTo>
                      <a:cubicBezTo>
                        <a:pt x="328" y="8"/>
                        <a:pt x="164" y="4"/>
                        <a:pt x="0" y="0"/>
                      </a:cubicBezTo>
                    </a:path>
                  </a:pathLst>
                </a:custGeom>
                <a:noFill/>
                <a:ln w="76200" cap="flat" cmpd="sng">
                  <a:solidFill>
                    <a:srgbClr val="FF0000"/>
                  </a:solidFill>
                  <a:prstDash val="solid"/>
                  <a:round/>
                  <a:headEnd type="oval" w="med" len="med"/>
                  <a:tailEnd type="triangle" w="med" len="med"/>
                </a:ln>
                <a:effectLst/>
              </p:spPr>
              <p:txBody>
                <a:bodyPr wrap="none" anchor="ctr">
                  <a:prstTxWarp prst="textNoShape">
                    <a:avLst/>
                  </a:prstTxWarp>
                </a:bodyPr>
                <a:lstStyle/>
                <a:p>
                  <a:endParaRPr lang="en-GB"/>
                </a:p>
              </p:txBody>
            </p:sp>
          </p:grpSp>
        </p:grpSp>
        <p:sp>
          <p:nvSpPr>
            <p:cNvPr id="1232988" name="Freeform 2140"/>
            <p:cNvSpPr>
              <a:spLocks/>
            </p:cNvSpPr>
            <p:nvPr/>
          </p:nvSpPr>
          <p:spPr bwMode="auto">
            <a:xfrm>
              <a:off x="2112" y="1288"/>
              <a:ext cx="864" cy="584"/>
            </a:xfrm>
            <a:custGeom>
              <a:avLst/>
              <a:gdLst/>
              <a:ahLst/>
              <a:cxnLst>
                <a:cxn ang="0">
                  <a:pos x="864" y="584"/>
                </a:cxn>
                <a:cxn ang="0">
                  <a:pos x="624" y="200"/>
                </a:cxn>
                <a:cxn ang="0">
                  <a:pos x="288" y="8"/>
                </a:cxn>
                <a:cxn ang="0">
                  <a:pos x="0" y="152"/>
                </a:cxn>
              </a:cxnLst>
              <a:rect l="0" t="0" r="r" b="b"/>
              <a:pathLst>
                <a:path w="864" h="584">
                  <a:moveTo>
                    <a:pt x="864" y="584"/>
                  </a:moveTo>
                  <a:cubicBezTo>
                    <a:pt x="792" y="440"/>
                    <a:pt x="720" y="296"/>
                    <a:pt x="624" y="200"/>
                  </a:cubicBezTo>
                  <a:cubicBezTo>
                    <a:pt x="528" y="104"/>
                    <a:pt x="392" y="16"/>
                    <a:pt x="288" y="8"/>
                  </a:cubicBezTo>
                  <a:cubicBezTo>
                    <a:pt x="184" y="0"/>
                    <a:pt x="48" y="128"/>
                    <a:pt x="0" y="152"/>
                  </a:cubicBezTo>
                </a:path>
              </a:pathLst>
            </a:custGeom>
            <a:noFill/>
            <a:ln w="76200" cap="flat" cmpd="sng">
              <a:solidFill>
                <a:srgbClr val="FF0000"/>
              </a:solidFill>
              <a:prstDash val="solid"/>
              <a:round/>
              <a:headEnd type="none" w="med" len="med"/>
              <a:tailEnd type="arrow" w="med" len="med"/>
            </a:ln>
            <a:effectLst/>
          </p:spPr>
          <p:txBody>
            <a:bodyPr wrap="none" anchor="ctr">
              <a:prstTxWarp prst="textNoShape">
                <a:avLst/>
              </a:prstTxWarp>
            </a:bodyPr>
            <a:lstStyle/>
            <a:p>
              <a:endParaRPr lang="en-GB"/>
            </a:p>
          </p:txBody>
        </p:sp>
      </p:grpSp>
      <p:grpSp>
        <p:nvGrpSpPr>
          <p:cNvPr id="21" name="Group 2141"/>
          <p:cNvGrpSpPr>
            <a:grpSpLocks/>
          </p:cNvGrpSpPr>
          <p:nvPr/>
        </p:nvGrpSpPr>
        <p:grpSpPr bwMode="auto">
          <a:xfrm>
            <a:off x="1625601" y="1600201"/>
            <a:ext cx="2367844" cy="2555875"/>
            <a:chOff x="1008" y="1008"/>
            <a:chExt cx="1678" cy="1610"/>
          </a:xfrm>
        </p:grpSpPr>
        <p:grpSp>
          <p:nvGrpSpPr>
            <p:cNvPr id="22" name="Group 2142"/>
            <p:cNvGrpSpPr>
              <a:grpSpLocks/>
            </p:cNvGrpSpPr>
            <p:nvPr/>
          </p:nvGrpSpPr>
          <p:grpSpPr bwMode="auto">
            <a:xfrm>
              <a:off x="1008" y="2041"/>
              <a:ext cx="288" cy="240"/>
              <a:chOff x="2208" y="624"/>
              <a:chExt cx="288" cy="240"/>
            </a:xfrm>
          </p:grpSpPr>
          <p:sp>
            <p:nvSpPr>
              <p:cNvPr id="1232991" name="Oval 2143"/>
              <p:cNvSpPr>
                <a:spLocks noChangeArrowheads="1"/>
              </p:cNvSpPr>
              <p:nvPr/>
            </p:nvSpPr>
            <p:spPr bwMode="auto">
              <a:xfrm>
                <a:off x="2208"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2992" name="Oval 2144"/>
              <p:cNvSpPr>
                <a:spLocks noChangeArrowheads="1"/>
              </p:cNvSpPr>
              <p:nvPr/>
            </p:nvSpPr>
            <p:spPr bwMode="auto">
              <a:xfrm>
                <a:off x="2304" y="720"/>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2993" name="Oval 2145"/>
              <p:cNvSpPr>
                <a:spLocks noChangeArrowheads="1"/>
              </p:cNvSpPr>
              <p:nvPr/>
            </p:nvSpPr>
            <p:spPr bwMode="auto">
              <a:xfrm>
                <a:off x="2400" y="816"/>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2994" name="Oval 2146"/>
              <p:cNvSpPr>
                <a:spLocks noChangeArrowheads="1"/>
              </p:cNvSpPr>
              <p:nvPr/>
            </p:nvSpPr>
            <p:spPr bwMode="auto">
              <a:xfrm>
                <a:off x="2266" y="747"/>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2995" name="Oval 2147"/>
              <p:cNvSpPr>
                <a:spLocks noChangeArrowheads="1"/>
              </p:cNvSpPr>
              <p:nvPr/>
            </p:nvSpPr>
            <p:spPr bwMode="auto">
              <a:xfrm>
                <a:off x="2352"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2996" name="Oval 2148"/>
              <p:cNvSpPr>
                <a:spLocks noChangeArrowheads="1"/>
              </p:cNvSpPr>
              <p:nvPr/>
            </p:nvSpPr>
            <p:spPr bwMode="auto">
              <a:xfrm>
                <a:off x="2400" y="672"/>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2997" name="Oval 2149"/>
              <p:cNvSpPr>
                <a:spLocks noChangeArrowheads="1"/>
              </p:cNvSpPr>
              <p:nvPr/>
            </p:nvSpPr>
            <p:spPr bwMode="auto">
              <a:xfrm>
                <a:off x="2400" y="768"/>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grpSp>
        <p:grpSp>
          <p:nvGrpSpPr>
            <p:cNvPr id="23" name="Group 2150"/>
            <p:cNvGrpSpPr>
              <a:grpSpLocks/>
            </p:cNvGrpSpPr>
            <p:nvPr/>
          </p:nvGrpSpPr>
          <p:grpSpPr bwMode="auto">
            <a:xfrm>
              <a:off x="2173" y="1361"/>
              <a:ext cx="288" cy="240"/>
              <a:chOff x="2208" y="624"/>
              <a:chExt cx="288" cy="240"/>
            </a:xfrm>
          </p:grpSpPr>
          <p:sp>
            <p:nvSpPr>
              <p:cNvPr id="1232999" name="Oval 2151"/>
              <p:cNvSpPr>
                <a:spLocks noChangeArrowheads="1"/>
              </p:cNvSpPr>
              <p:nvPr/>
            </p:nvSpPr>
            <p:spPr bwMode="auto">
              <a:xfrm>
                <a:off x="2208"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0" name="Oval 2152"/>
              <p:cNvSpPr>
                <a:spLocks noChangeArrowheads="1"/>
              </p:cNvSpPr>
              <p:nvPr/>
            </p:nvSpPr>
            <p:spPr bwMode="auto">
              <a:xfrm>
                <a:off x="2304" y="720"/>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1" name="Oval 2153"/>
              <p:cNvSpPr>
                <a:spLocks noChangeArrowheads="1"/>
              </p:cNvSpPr>
              <p:nvPr/>
            </p:nvSpPr>
            <p:spPr bwMode="auto">
              <a:xfrm>
                <a:off x="2400" y="816"/>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2" name="Oval 2154"/>
              <p:cNvSpPr>
                <a:spLocks noChangeArrowheads="1"/>
              </p:cNvSpPr>
              <p:nvPr/>
            </p:nvSpPr>
            <p:spPr bwMode="auto">
              <a:xfrm>
                <a:off x="2266" y="747"/>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3" name="Oval 2155"/>
              <p:cNvSpPr>
                <a:spLocks noChangeArrowheads="1"/>
              </p:cNvSpPr>
              <p:nvPr/>
            </p:nvSpPr>
            <p:spPr bwMode="auto">
              <a:xfrm>
                <a:off x="2352"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4" name="Oval 2156"/>
              <p:cNvSpPr>
                <a:spLocks noChangeArrowheads="1"/>
              </p:cNvSpPr>
              <p:nvPr/>
            </p:nvSpPr>
            <p:spPr bwMode="auto">
              <a:xfrm>
                <a:off x="2400" y="672"/>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5" name="Oval 2157"/>
              <p:cNvSpPr>
                <a:spLocks noChangeArrowheads="1"/>
              </p:cNvSpPr>
              <p:nvPr/>
            </p:nvSpPr>
            <p:spPr bwMode="auto">
              <a:xfrm>
                <a:off x="2400" y="768"/>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grpSp>
        <p:grpSp>
          <p:nvGrpSpPr>
            <p:cNvPr id="24" name="Group 2158"/>
            <p:cNvGrpSpPr>
              <a:grpSpLocks/>
            </p:cNvGrpSpPr>
            <p:nvPr/>
          </p:nvGrpSpPr>
          <p:grpSpPr bwMode="auto">
            <a:xfrm>
              <a:off x="1159" y="1008"/>
              <a:ext cx="288" cy="240"/>
              <a:chOff x="2208" y="624"/>
              <a:chExt cx="288" cy="240"/>
            </a:xfrm>
          </p:grpSpPr>
          <p:sp>
            <p:nvSpPr>
              <p:cNvPr id="1233007" name="Oval 2159"/>
              <p:cNvSpPr>
                <a:spLocks noChangeArrowheads="1"/>
              </p:cNvSpPr>
              <p:nvPr/>
            </p:nvSpPr>
            <p:spPr bwMode="auto">
              <a:xfrm>
                <a:off x="2208"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8" name="Oval 2160"/>
              <p:cNvSpPr>
                <a:spLocks noChangeArrowheads="1"/>
              </p:cNvSpPr>
              <p:nvPr/>
            </p:nvSpPr>
            <p:spPr bwMode="auto">
              <a:xfrm>
                <a:off x="2304" y="720"/>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09" name="Oval 2161"/>
              <p:cNvSpPr>
                <a:spLocks noChangeArrowheads="1"/>
              </p:cNvSpPr>
              <p:nvPr/>
            </p:nvSpPr>
            <p:spPr bwMode="auto">
              <a:xfrm>
                <a:off x="2400" y="816"/>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0" name="Oval 2162"/>
              <p:cNvSpPr>
                <a:spLocks noChangeArrowheads="1"/>
              </p:cNvSpPr>
              <p:nvPr/>
            </p:nvSpPr>
            <p:spPr bwMode="auto">
              <a:xfrm>
                <a:off x="2266" y="747"/>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1" name="Oval 2163"/>
              <p:cNvSpPr>
                <a:spLocks noChangeArrowheads="1"/>
              </p:cNvSpPr>
              <p:nvPr/>
            </p:nvSpPr>
            <p:spPr bwMode="auto">
              <a:xfrm>
                <a:off x="2352"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2" name="Oval 2164"/>
              <p:cNvSpPr>
                <a:spLocks noChangeArrowheads="1"/>
              </p:cNvSpPr>
              <p:nvPr/>
            </p:nvSpPr>
            <p:spPr bwMode="auto">
              <a:xfrm>
                <a:off x="2400" y="672"/>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3" name="Oval 2165"/>
              <p:cNvSpPr>
                <a:spLocks noChangeArrowheads="1"/>
              </p:cNvSpPr>
              <p:nvPr/>
            </p:nvSpPr>
            <p:spPr bwMode="auto">
              <a:xfrm>
                <a:off x="2400" y="768"/>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grpSp>
        <p:grpSp>
          <p:nvGrpSpPr>
            <p:cNvPr id="25" name="Group 2166"/>
            <p:cNvGrpSpPr>
              <a:grpSpLocks/>
            </p:cNvGrpSpPr>
            <p:nvPr/>
          </p:nvGrpSpPr>
          <p:grpSpPr bwMode="auto">
            <a:xfrm>
              <a:off x="2398" y="2378"/>
              <a:ext cx="288" cy="240"/>
              <a:chOff x="2208" y="624"/>
              <a:chExt cx="288" cy="240"/>
            </a:xfrm>
          </p:grpSpPr>
          <p:sp>
            <p:nvSpPr>
              <p:cNvPr id="1233015" name="Oval 2167"/>
              <p:cNvSpPr>
                <a:spLocks noChangeArrowheads="1"/>
              </p:cNvSpPr>
              <p:nvPr/>
            </p:nvSpPr>
            <p:spPr bwMode="auto">
              <a:xfrm>
                <a:off x="2208"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6" name="Oval 2168"/>
              <p:cNvSpPr>
                <a:spLocks noChangeArrowheads="1"/>
              </p:cNvSpPr>
              <p:nvPr/>
            </p:nvSpPr>
            <p:spPr bwMode="auto">
              <a:xfrm>
                <a:off x="2304" y="720"/>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7" name="Oval 2169"/>
              <p:cNvSpPr>
                <a:spLocks noChangeArrowheads="1"/>
              </p:cNvSpPr>
              <p:nvPr/>
            </p:nvSpPr>
            <p:spPr bwMode="auto">
              <a:xfrm>
                <a:off x="2400" y="816"/>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8" name="Oval 2170"/>
              <p:cNvSpPr>
                <a:spLocks noChangeArrowheads="1"/>
              </p:cNvSpPr>
              <p:nvPr/>
            </p:nvSpPr>
            <p:spPr bwMode="auto">
              <a:xfrm>
                <a:off x="2266" y="747"/>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19" name="Oval 2171"/>
              <p:cNvSpPr>
                <a:spLocks noChangeArrowheads="1"/>
              </p:cNvSpPr>
              <p:nvPr/>
            </p:nvSpPr>
            <p:spPr bwMode="auto">
              <a:xfrm>
                <a:off x="2352"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0" name="Oval 2172"/>
              <p:cNvSpPr>
                <a:spLocks noChangeArrowheads="1"/>
              </p:cNvSpPr>
              <p:nvPr/>
            </p:nvSpPr>
            <p:spPr bwMode="auto">
              <a:xfrm>
                <a:off x="2400" y="672"/>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1" name="Oval 2173"/>
              <p:cNvSpPr>
                <a:spLocks noChangeArrowheads="1"/>
              </p:cNvSpPr>
              <p:nvPr/>
            </p:nvSpPr>
            <p:spPr bwMode="auto">
              <a:xfrm>
                <a:off x="2400" y="768"/>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grpSp>
        <p:grpSp>
          <p:nvGrpSpPr>
            <p:cNvPr id="26" name="Group 2174"/>
            <p:cNvGrpSpPr>
              <a:grpSpLocks/>
            </p:cNvGrpSpPr>
            <p:nvPr/>
          </p:nvGrpSpPr>
          <p:grpSpPr bwMode="auto">
            <a:xfrm>
              <a:off x="1872" y="1392"/>
              <a:ext cx="288" cy="240"/>
              <a:chOff x="2208" y="624"/>
              <a:chExt cx="288" cy="240"/>
            </a:xfrm>
          </p:grpSpPr>
          <p:sp>
            <p:nvSpPr>
              <p:cNvPr id="1233023" name="Oval 2175"/>
              <p:cNvSpPr>
                <a:spLocks noChangeArrowheads="1"/>
              </p:cNvSpPr>
              <p:nvPr/>
            </p:nvSpPr>
            <p:spPr bwMode="auto">
              <a:xfrm>
                <a:off x="2208"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4" name="Oval 2176"/>
              <p:cNvSpPr>
                <a:spLocks noChangeArrowheads="1"/>
              </p:cNvSpPr>
              <p:nvPr/>
            </p:nvSpPr>
            <p:spPr bwMode="auto">
              <a:xfrm>
                <a:off x="2304" y="720"/>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5" name="Oval 2177"/>
              <p:cNvSpPr>
                <a:spLocks noChangeArrowheads="1"/>
              </p:cNvSpPr>
              <p:nvPr/>
            </p:nvSpPr>
            <p:spPr bwMode="auto">
              <a:xfrm>
                <a:off x="2400" y="816"/>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6" name="Oval 2178"/>
              <p:cNvSpPr>
                <a:spLocks noChangeArrowheads="1"/>
              </p:cNvSpPr>
              <p:nvPr/>
            </p:nvSpPr>
            <p:spPr bwMode="auto">
              <a:xfrm>
                <a:off x="2266" y="747"/>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7" name="Oval 2179"/>
              <p:cNvSpPr>
                <a:spLocks noChangeArrowheads="1"/>
              </p:cNvSpPr>
              <p:nvPr/>
            </p:nvSpPr>
            <p:spPr bwMode="auto">
              <a:xfrm>
                <a:off x="2352" y="624"/>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8" name="Oval 2180"/>
              <p:cNvSpPr>
                <a:spLocks noChangeArrowheads="1"/>
              </p:cNvSpPr>
              <p:nvPr/>
            </p:nvSpPr>
            <p:spPr bwMode="auto">
              <a:xfrm>
                <a:off x="2400" y="672"/>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sp>
            <p:nvSpPr>
              <p:cNvPr id="1233029" name="Oval 2181"/>
              <p:cNvSpPr>
                <a:spLocks noChangeArrowheads="1"/>
              </p:cNvSpPr>
              <p:nvPr/>
            </p:nvSpPr>
            <p:spPr bwMode="auto">
              <a:xfrm>
                <a:off x="2400" y="768"/>
                <a:ext cx="96" cy="48"/>
              </a:xfrm>
              <a:prstGeom prst="ellipse">
                <a:avLst/>
              </a:prstGeom>
              <a:solidFill>
                <a:srgbClr val="FFFF00"/>
              </a:solidFill>
              <a:ln w="9525">
                <a:noFill/>
                <a:round/>
                <a:headEnd/>
                <a:tailEnd/>
              </a:ln>
              <a:effectLst/>
            </p:spPr>
            <p:txBody>
              <a:bodyPr wrap="none" anchor="ctr">
                <a:prstTxWarp prst="textNoShape">
                  <a:avLst/>
                </a:prstTxWarp>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2899"/>
                                        </p:tgtEl>
                                        <p:attrNameLst>
                                          <p:attrName>style.visibility</p:attrName>
                                        </p:attrNameLst>
                                      </p:cBhvr>
                                      <p:to>
                                        <p:strVal val="visible"/>
                                      </p:to>
                                    </p:set>
                                    <p:animEffect transition="in" filter="dissolve">
                                      <p:cBhvr>
                                        <p:cTn id="7" dur="500"/>
                                        <p:tgtEl>
                                          <p:spTgt spid="12328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232970"/>
                                        </p:tgtEl>
                                        <p:attrNameLst>
                                          <p:attrName>style.visibility</p:attrName>
                                        </p:attrNameLst>
                                      </p:cBhvr>
                                      <p:to>
                                        <p:strVal val="visible"/>
                                      </p:to>
                                    </p:set>
                                  </p:childTnLst>
                                  <p:subTnLst>
                                    <p:animClr>
                                      <p:cBhvr override="childStyle">
                                        <p:cTn dur="1" fill="hold" display="0" masterRel="nextClick" afterEffect="1"/>
                                        <p:tgtEl>
                                          <p:spTgt spid="1232970"/>
                                        </p:tgtEl>
                                        <p:attrNameLst>
                                          <p:attrName>ppt_c</p:attrName>
                                        </p:attrNameLst>
                                      </p:cBhvr>
                                      <p:to>
                                        <a:srgbClr val="FFCCFF"/>
                                      </p:to>
                                    </p:animClr>
                                  </p:sub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32967"/>
                                        </p:tgtEl>
                                        <p:attrNameLst>
                                          <p:attrName>style.visibility</p:attrName>
                                        </p:attrNameLst>
                                      </p:cBhvr>
                                      <p:to>
                                        <p:strVal val="visible"/>
                                      </p:to>
                                    </p:set>
                                  </p:childTnLst>
                                  <p:subTnLst>
                                    <p:set>
                                      <p:cBhvr override="childStyle">
                                        <p:cTn dur="1" fill="hold" display="0" masterRel="nextClick" afterEffect="1"/>
                                        <p:tgtEl>
                                          <p:spTgt spid="123296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329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32971"/>
                                        </p:tgtEl>
                                        <p:attrNameLst>
                                          <p:attrName>style.visibility</p:attrName>
                                        </p:attrNameLst>
                                      </p:cBhvr>
                                      <p:to>
                                        <p:strVal val="visible"/>
                                      </p:to>
                                    </p:set>
                                  </p:childTnLst>
                                  <p:subTnLst>
                                    <p:animClr>
                                      <p:cBhvr override="childStyle">
                                        <p:cTn dur="1" fill="hold" display="0" masterRel="nextClick" afterEffect="1"/>
                                        <p:tgtEl>
                                          <p:spTgt spid="1232971"/>
                                        </p:tgtEl>
                                        <p:attrNameLst>
                                          <p:attrName>ppt_c</p:attrName>
                                        </p:attrNameLst>
                                      </p:cBhvr>
                                      <p:to>
                                        <a:srgbClr val="FFCCFF"/>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499"/>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232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animBg="1" autoUpdateAnimBg="0"/>
      <p:bldP spid="1232967" grpId="0" animBg="1" autoUpdateAnimBg="0"/>
      <p:bldP spid="1232968" grpId="0" animBg="1" autoUpdateAnimBg="0"/>
      <p:bldP spid="1232969" grpId="0" animBg="1" autoUpdateAnimBg="0"/>
      <p:bldP spid="1232970" grpId="0" animBg="1" autoUpdateAnimBg="0"/>
      <p:bldP spid="1232971" grpId="0" animBg="1"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00"/>
                </a:solidFill>
                <a:latin typeface="Arial"/>
                <a:cs typeface="Arial"/>
              </a:rPr>
              <a:t>Neurotransmitter/Modulator Relationships in Reinforcement</a:t>
            </a:r>
            <a:endParaRPr lang="en-GB" dirty="0">
              <a:solidFill>
                <a:srgbClr val="FFFF00"/>
              </a:solidFill>
              <a:latin typeface="Arial"/>
              <a:cs typeface="Arial"/>
            </a:endParaRP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a:blip r:embed="rId3"/>
          <a:srcRect/>
          <a:stretch>
            <a:fillRect/>
          </a:stretch>
        </p:blipFill>
        <p:spPr bwMode="auto">
          <a:xfrm>
            <a:off x="304800" y="1425388"/>
            <a:ext cx="8534400" cy="4986338"/>
          </a:xfrm>
          <a:prstGeom prst="rect">
            <a:avLst/>
          </a:prstGeom>
          <a:noFill/>
          <a:ln w="12700">
            <a:noFill/>
            <a:miter lim="800000"/>
            <a:headEnd/>
            <a:tailEnd/>
          </a:ln>
          <a:effectLst/>
        </p:spPr>
      </p:pic>
      <p:sp>
        <p:nvSpPr>
          <p:cNvPr id="5" name="Rectangle 4"/>
          <p:cNvSpPr>
            <a:spLocks noChangeArrowheads="1"/>
          </p:cNvSpPr>
          <p:nvPr/>
        </p:nvSpPr>
        <p:spPr bwMode="auto">
          <a:xfrm>
            <a:off x="304800" y="6411726"/>
            <a:ext cx="6762750" cy="30480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400" b="1" dirty="0">
                <a:solidFill>
                  <a:schemeClr val="bg1"/>
                </a:solidFill>
              </a:rPr>
              <a:t>Adapted from </a:t>
            </a:r>
            <a:r>
              <a:rPr lang="en-US" sz="1400" b="1" dirty="0" err="1">
                <a:solidFill>
                  <a:schemeClr val="bg1"/>
                </a:solidFill>
              </a:rPr>
              <a:t>Kalivas</a:t>
            </a:r>
            <a:r>
              <a:rPr lang="en-US" sz="1400" b="1" dirty="0">
                <a:solidFill>
                  <a:schemeClr val="bg1"/>
                </a:solidFill>
              </a:rPr>
              <a:t> and </a:t>
            </a:r>
            <a:r>
              <a:rPr lang="en-US" sz="1400" b="1" dirty="0" err="1">
                <a:solidFill>
                  <a:schemeClr val="bg1"/>
                </a:solidFill>
              </a:rPr>
              <a:t>Volkow</a:t>
            </a:r>
            <a:r>
              <a:rPr lang="en-US" sz="1400" b="1" dirty="0">
                <a:solidFill>
                  <a:schemeClr val="bg1"/>
                </a:solidFill>
              </a:rPr>
              <a:t> (2005) Am J Psychiatry 162:1403-1413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latin typeface="Arial"/>
                <a:cs typeface="Arial"/>
              </a:rPr>
              <a:t>Clinical Picture and </a:t>
            </a:r>
            <a:r>
              <a:rPr lang="en-GB" b="1" dirty="0" smtClean="0">
                <a:solidFill>
                  <a:srgbClr val="FFFF00"/>
                </a:solidFill>
                <a:latin typeface="Arial"/>
                <a:cs typeface="Arial"/>
              </a:rPr>
              <a:t>Signs</a:t>
            </a:r>
            <a:endParaRPr lang="en-GB" b="1" dirty="0">
              <a:solidFill>
                <a:srgbClr val="FFFF00"/>
              </a:solidFill>
              <a:latin typeface="Arial"/>
              <a:cs typeface="Arial"/>
            </a:endParaRPr>
          </a:p>
        </p:txBody>
      </p:sp>
      <p:sp>
        <p:nvSpPr>
          <p:cNvPr id="5" name="Content Placeholder 4"/>
          <p:cNvSpPr>
            <a:spLocks noGrp="1"/>
          </p:cNvSpPr>
          <p:nvPr>
            <p:ph sz="half" idx="1"/>
          </p:nvPr>
        </p:nvSpPr>
        <p:spPr>
          <a:xfrm>
            <a:off x="779462" y="1828800"/>
            <a:ext cx="3657600" cy="4495800"/>
          </a:xfrm>
        </p:spPr>
        <p:txBody>
          <a:bodyPr>
            <a:normAutofit fontScale="62500" lnSpcReduction="20000"/>
          </a:bodyPr>
          <a:lstStyle/>
          <a:p>
            <a:pPr>
              <a:lnSpc>
                <a:spcPct val="80000"/>
              </a:lnSpc>
            </a:pPr>
            <a:r>
              <a:rPr lang="en-US" sz="2880" dirty="0" smtClean="0"/>
              <a:t>Restless, </a:t>
            </a:r>
            <a:r>
              <a:rPr lang="en-US" sz="2880" dirty="0" err="1" smtClean="0"/>
              <a:t>hyperalert</a:t>
            </a:r>
            <a:r>
              <a:rPr lang="en-US" sz="2880" dirty="0" smtClean="0"/>
              <a:t> state</a:t>
            </a:r>
          </a:p>
          <a:p>
            <a:pPr>
              <a:lnSpc>
                <a:spcPct val="80000"/>
              </a:lnSpc>
            </a:pPr>
            <a:r>
              <a:rPr lang="en-US" sz="2880" dirty="0" smtClean="0"/>
              <a:t>Anxiety</a:t>
            </a:r>
          </a:p>
          <a:p>
            <a:pPr>
              <a:lnSpc>
                <a:spcPct val="80000"/>
              </a:lnSpc>
            </a:pPr>
            <a:r>
              <a:rPr lang="en-US" sz="2880" dirty="0" smtClean="0"/>
              <a:t>Irritability</a:t>
            </a:r>
          </a:p>
          <a:p>
            <a:pPr>
              <a:lnSpc>
                <a:spcPct val="80000"/>
              </a:lnSpc>
            </a:pPr>
            <a:r>
              <a:rPr lang="en-US" sz="2880" dirty="0" smtClean="0"/>
              <a:t>Aggressive</a:t>
            </a:r>
          </a:p>
          <a:p>
            <a:pPr>
              <a:lnSpc>
                <a:spcPct val="80000"/>
              </a:lnSpc>
            </a:pPr>
            <a:r>
              <a:rPr lang="en-US" sz="2880" dirty="0" smtClean="0"/>
              <a:t>Paranoia</a:t>
            </a:r>
          </a:p>
          <a:p>
            <a:pPr>
              <a:lnSpc>
                <a:spcPct val="80000"/>
              </a:lnSpc>
            </a:pPr>
            <a:r>
              <a:rPr lang="en-US" sz="2880" dirty="0" smtClean="0"/>
              <a:t>Hallucinations</a:t>
            </a:r>
          </a:p>
          <a:p>
            <a:pPr>
              <a:lnSpc>
                <a:spcPct val="80000"/>
              </a:lnSpc>
            </a:pPr>
            <a:r>
              <a:rPr lang="en-US" sz="2880" dirty="0" smtClean="0"/>
              <a:t>Depression</a:t>
            </a:r>
          </a:p>
          <a:p>
            <a:pPr>
              <a:lnSpc>
                <a:spcPct val="80000"/>
              </a:lnSpc>
            </a:pPr>
            <a:r>
              <a:rPr lang="en-US" sz="2880" dirty="0" smtClean="0"/>
              <a:t>Fatigue</a:t>
            </a:r>
          </a:p>
          <a:p>
            <a:pPr>
              <a:lnSpc>
                <a:spcPct val="80000"/>
              </a:lnSpc>
            </a:pPr>
            <a:r>
              <a:rPr lang="en-US" sz="2880" dirty="0" smtClean="0"/>
              <a:t>Tracks, skin abscesses</a:t>
            </a:r>
          </a:p>
          <a:p>
            <a:pPr>
              <a:lnSpc>
                <a:spcPct val="80000"/>
              </a:lnSpc>
            </a:pPr>
            <a:r>
              <a:rPr lang="en-US" sz="2880" dirty="0" smtClean="0"/>
              <a:t>Worn down teeth</a:t>
            </a:r>
          </a:p>
          <a:p>
            <a:pPr>
              <a:lnSpc>
                <a:spcPct val="80000"/>
              </a:lnSpc>
            </a:pPr>
            <a:r>
              <a:rPr lang="en-US" sz="2880" dirty="0" smtClean="0"/>
              <a:t>Nasal ulcerations</a:t>
            </a:r>
          </a:p>
          <a:p>
            <a:endParaRPr lang="en-GB" dirty="0"/>
          </a:p>
        </p:txBody>
      </p:sp>
      <p:sp>
        <p:nvSpPr>
          <p:cNvPr id="6" name="Content Placeholder 5"/>
          <p:cNvSpPr>
            <a:spLocks noGrp="1"/>
          </p:cNvSpPr>
          <p:nvPr>
            <p:ph sz="half" idx="2"/>
          </p:nvPr>
        </p:nvSpPr>
        <p:spPr/>
        <p:txBody>
          <a:bodyPr>
            <a:normAutofit fontScale="62500" lnSpcReduction="20000"/>
          </a:bodyPr>
          <a:lstStyle/>
          <a:p>
            <a:r>
              <a:rPr lang="en-US" sz="2880" dirty="0" smtClean="0">
                <a:solidFill>
                  <a:srgbClr val="FFFF00"/>
                </a:solidFill>
              </a:rPr>
              <a:t>Dilated pupils</a:t>
            </a:r>
          </a:p>
          <a:p>
            <a:r>
              <a:rPr lang="en-US" sz="2880" dirty="0" smtClean="0">
                <a:solidFill>
                  <a:srgbClr val="FFFF00"/>
                </a:solidFill>
              </a:rPr>
              <a:t>Increased Heart Rate</a:t>
            </a:r>
          </a:p>
          <a:p>
            <a:r>
              <a:rPr lang="en-US" sz="2880" dirty="0" smtClean="0">
                <a:solidFill>
                  <a:srgbClr val="FFFF00"/>
                </a:solidFill>
              </a:rPr>
              <a:t>Dry Mouth</a:t>
            </a:r>
          </a:p>
          <a:p>
            <a:r>
              <a:rPr lang="en-US" sz="2880" dirty="0" smtClean="0">
                <a:solidFill>
                  <a:srgbClr val="FFFF00"/>
                </a:solidFill>
              </a:rPr>
              <a:t>Increased reflexes</a:t>
            </a:r>
          </a:p>
          <a:p>
            <a:r>
              <a:rPr lang="en-US" sz="2880" dirty="0" smtClean="0">
                <a:solidFill>
                  <a:srgbClr val="FFFF00"/>
                </a:solidFill>
              </a:rPr>
              <a:t>Elevated temperature</a:t>
            </a:r>
          </a:p>
          <a:p>
            <a:r>
              <a:rPr lang="en-US" sz="2880" dirty="0" smtClean="0">
                <a:solidFill>
                  <a:srgbClr val="FFFF00"/>
                </a:solidFill>
              </a:rPr>
              <a:t>Hypertension</a:t>
            </a:r>
          </a:p>
          <a:p>
            <a:r>
              <a:rPr lang="en-US" sz="2880" dirty="0" smtClean="0">
                <a:solidFill>
                  <a:srgbClr val="FFFF00"/>
                </a:solidFill>
              </a:rPr>
              <a:t>Sweating</a:t>
            </a:r>
          </a:p>
          <a:p>
            <a:r>
              <a:rPr lang="en-US" sz="2880" dirty="0" smtClean="0">
                <a:solidFill>
                  <a:srgbClr val="FFFF00"/>
                </a:solidFill>
              </a:rPr>
              <a:t>Track marks, skin abscess, scarring</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pPr algn="ctr"/>
            <a:r>
              <a:rPr lang="en-GB" b="1" dirty="0" smtClean="0">
                <a:solidFill>
                  <a:srgbClr val="FFFF00"/>
                </a:solidFill>
                <a:latin typeface="Arial"/>
                <a:cs typeface="Arial"/>
              </a:rPr>
              <a:t>Outline</a:t>
            </a:r>
            <a:endParaRPr lang="en-GB" b="1" dirty="0">
              <a:solidFill>
                <a:srgbClr val="FFFF00"/>
              </a:solidFill>
              <a:latin typeface="Arial"/>
              <a:cs typeface="Arial"/>
            </a:endParaRPr>
          </a:p>
        </p:txBody>
      </p:sp>
      <p:sp>
        <p:nvSpPr>
          <p:cNvPr id="3" name="Content Placeholder 2"/>
          <p:cNvSpPr>
            <a:spLocks noGrp="1"/>
          </p:cNvSpPr>
          <p:nvPr>
            <p:ph idx="1"/>
          </p:nvPr>
        </p:nvSpPr>
        <p:spPr>
          <a:xfrm>
            <a:off x="779463" y="1371600"/>
            <a:ext cx="7907337" cy="5029200"/>
          </a:xfrm>
        </p:spPr>
        <p:txBody>
          <a:bodyPr>
            <a:normAutofit/>
          </a:bodyPr>
          <a:lstStyle/>
          <a:p>
            <a:r>
              <a:rPr lang="en-GB" dirty="0" smtClean="0"/>
              <a:t>Introduction (History and Understanding Production Steps)</a:t>
            </a:r>
          </a:p>
          <a:p>
            <a:r>
              <a:rPr lang="en-GB" dirty="0" smtClean="0"/>
              <a:t>Epidemiology</a:t>
            </a:r>
          </a:p>
          <a:p>
            <a:r>
              <a:rPr lang="en-GB" dirty="0" smtClean="0"/>
              <a:t>Neurobiology of Stimulants and the Rewarding System</a:t>
            </a:r>
          </a:p>
          <a:p>
            <a:r>
              <a:rPr lang="en-GB" dirty="0" smtClean="0">
                <a:latin typeface="Arial"/>
                <a:cs typeface="Arial"/>
              </a:rPr>
              <a:t>Clinical Picture and Signs</a:t>
            </a:r>
          </a:p>
          <a:p>
            <a:r>
              <a:rPr lang="en-GB" dirty="0" smtClean="0">
                <a:latin typeface="Arial"/>
                <a:cs typeface="Arial"/>
              </a:rPr>
              <a:t>Intoxication and Withdrawal</a:t>
            </a:r>
          </a:p>
          <a:p>
            <a:r>
              <a:rPr lang="en-US" dirty="0" smtClean="0"/>
              <a:t>Prevention and </a:t>
            </a:r>
            <a:r>
              <a:rPr lang="en-GB" dirty="0" smtClean="0">
                <a:latin typeface="Arial"/>
                <a:cs typeface="Arial"/>
              </a:rPr>
              <a:t>Treatment approach</a:t>
            </a:r>
          </a:p>
          <a:p>
            <a:r>
              <a:rPr lang="en-GB" dirty="0" smtClean="0">
                <a:latin typeface="Arial"/>
                <a:cs typeface="Arial"/>
              </a:rPr>
              <a:t>Conclusions</a:t>
            </a:r>
            <a:endParaRPr lang="en-GB" dirty="0" smtClean="0"/>
          </a:p>
          <a:p>
            <a:pPr lvl="1">
              <a:buNone/>
            </a:pPr>
            <a:endParaRPr lang="en-US" dirty="0" smtClean="0"/>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a:cs typeface="Arial"/>
              </a:rPr>
              <a:t>Intoxication and </a:t>
            </a:r>
            <a:r>
              <a:rPr lang="en-GB" b="1" dirty="0" smtClean="0">
                <a:solidFill>
                  <a:srgbClr val="000000"/>
                </a:solidFill>
                <a:latin typeface="Arial"/>
                <a:cs typeface="Arial"/>
              </a:rPr>
              <a:t>Withdrawal</a:t>
            </a:r>
            <a:endParaRPr lang="en-GB" b="1" dirty="0">
              <a:solidFill>
                <a:srgbClr val="000000"/>
              </a:solidFill>
              <a:latin typeface="Arial"/>
              <a:cs typeface="Arial"/>
            </a:endParaRPr>
          </a:p>
        </p:txBody>
      </p:sp>
      <p:sp>
        <p:nvSpPr>
          <p:cNvPr id="3" name="Content Placeholder 2"/>
          <p:cNvSpPr>
            <a:spLocks noGrp="1"/>
          </p:cNvSpPr>
          <p:nvPr>
            <p:ph sz="half" idx="1"/>
          </p:nvPr>
        </p:nvSpPr>
        <p:spPr/>
        <p:txBody>
          <a:bodyPr>
            <a:normAutofit fontScale="77500" lnSpcReduction="20000"/>
          </a:bodyPr>
          <a:lstStyle/>
          <a:p>
            <a:pPr>
              <a:lnSpc>
                <a:spcPct val="80000"/>
              </a:lnSpc>
            </a:pPr>
            <a:r>
              <a:rPr lang="en-US" sz="2286" dirty="0" smtClean="0"/>
              <a:t>Psychiatric:  Violence, psychosis, anxiety, hallucinations</a:t>
            </a:r>
          </a:p>
          <a:p>
            <a:pPr>
              <a:lnSpc>
                <a:spcPct val="80000"/>
              </a:lnSpc>
            </a:pPr>
            <a:r>
              <a:rPr lang="en-US" sz="2286" dirty="0" smtClean="0"/>
              <a:t>CNS: increased HR, BP, temp, euphoria, irritable, decreased need for sleep, food, sexual prowess</a:t>
            </a:r>
          </a:p>
          <a:p>
            <a:pPr>
              <a:lnSpc>
                <a:spcPct val="80000"/>
              </a:lnSpc>
            </a:pPr>
            <a:r>
              <a:rPr lang="en-US" sz="2286" dirty="0" smtClean="0"/>
              <a:t>Cardiovascular Effects: Arrhythmias (direct and catecholamine release) </a:t>
            </a:r>
          </a:p>
          <a:p>
            <a:pPr lvl="1">
              <a:lnSpc>
                <a:spcPct val="80000"/>
              </a:lnSpc>
            </a:pPr>
            <a:r>
              <a:rPr lang="en-US" sz="2286" dirty="0" smtClean="0"/>
              <a:t>Low dose: lower HR through </a:t>
            </a:r>
            <a:r>
              <a:rPr lang="en-US" sz="2286" dirty="0" err="1" smtClean="0"/>
              <a:t>vagal</a:t>
            </a:r>
            <a:r>
              <a:rPr lang="en-US" sz="2286" dirty="0" smtClean="0"/>
              <a:t> nerve</a:t>
            </a:r>
          </a:p>
          <a:p>
            <a:pPr lvl="1">
              <a:lnSpc>
                <a:spcPct val="80000"/>
              </a:lnSpc>
            </a:pPr>
            <a:r>
              <a:rPr lang="en-US" sz="2286" dirty="0" smtClean="0"/>
              <a:t> High dose: vasoconstriction and hypertension</a:t>
            </a:r>
          </a:p>
          <a:p>
            <a:pPr>
              <a:lnSpc>
                <a:spcPct val="80000"/>
              </a:lnSpc>
            </a:pPr>
            <a:r>
              <a:rPr lang="en-US" sz="2286" dirty="0" smtClean="0"/>
              <a:t>Pulmonary Effects: black sputum from hemorrhage secondary to vasoconstriction</a:t>
            </a:r>
          </a:p>
          <a:p>
            <a:endParaRPr lang="en-GB" dirty="0"/>
          </a:p>
        </p:txBody>
      </p:sp>
      <p:sp>
        <p:nvSpPr>
          <p:cNvPr id="4" name="Content Placeholder 3"/>
          <p:cNvSpPr>
            <a:spLocks noGrp="1"/>
          </p:cNvSpPr>
          <p:nvPr>
            <p:ph sz="half" idx="2"/>
          </p:nvPr>
        </p:nvSpPr>
        <p:spPr/>
        <p:txBody>
          <a:bodyPr>
            <a:normAutofit fontScale="77500" lnSpcReduction="20000"/>
          </a:bodyPr>
          <a:lstStyle/>
          <a:p>
            <a:pPr>
              <a:lnSpc>
                <a:spcPct val="90000"/>
              </a:lnSpc>
            </a:pPr>
            <a:r>
              <a:rPr lang="en-US" sz="2323" dirty="0" smtClean="0">
                <a:solidFill>
                  <a:schemeClr val="tx1"/>
                </a:solidFill>
              </a:rPr>
              <a:t>Physiological: Decreased levels of </a:t>
            </a:r>
            <a:r>
              <a:rPr lang="en-US" sz="2323" dirty="0" err="1" smtClean="0">
                <a:solidFill>
                  <a:schemeClr val="tx1"/>
                </a:solidFill>
              </a:rPr>
              <a:t>prolactin</a:t>
            </a:r>
            <a:r>
              <a:rPr lang="en-US" sz="2323" dirty="0" smtClean="0">
                <a:solidFill>
                  <a:schemeClr val="tx1"/>
                </a:solidFill>
              </a:rPr>
              <a:t>, undetermined results of decreased dopamine, changes in EKG</a:t>
            </a:r>
          </a:p>
          <a:p>
            <a:pPr>
              <a:lnSpc>
                <a:spcPct val="90000"/>
              </a:lnSpc>
            </a:pPr>
            <a:r>
              <a:rPr lang="en-US" sz="2323" dirty="0" smtClean="0">
                <a:solidFill>
                  <a:schemeClr val="tx1"/>
                </a:solidFill>
              </a:rPr>
              <a:t>Psychological: Moodiness, irritability, </a:t>
            </a:r>
            <a:r>
              <a:rPr lang="en-US" sz="2323" dirty="0" err="1" smtClean="0">
                <a:solidFill>
                  <a:schemeClr val="tx1"/>
                </a:solidFill>
              </a:rPr>
              <a:t>anhedonia</a:t>
            </a:r>
            <a:r>
              <a:rPr lang="en-US" sz="2323" dirty="0" smtClean="0">
                <a:solidFill>
                  <a:schemeClr val="tx1"/>
                </a:solidFill>
              </a:rPr>
              <a:t>, depression, agitation</a:t>
            </a:r>
          </a:p>
          <a:p>
            <a:pPr>
              <a:lnSpc>
                <a:spcPct val="90000"/>
              </a:lnSpc>
            </a:pPr>
            <a:r>
              <a:rPr lang="en-US" sz="2323" dirty="0" smtClean="0">
                <a:solidFill>
                  <a:schemeClr val="tx1"/>
                </a:solidFill>
              </a:rPr>
              <a:t>Chronic: Exhaustion, rebound appetite, increased need for sleep</a:t>
            </a:r>
          </a:p>
          <a:p>
            <a:pPr>
              <a:lnSpc>
                <a:spcPct val="90000"/>
              </a:lnSpc>
            </a:pPr>
            <a:r>
              <a:rPr lang="en-US" sz="2323" dirty="0" smtClean="0">
                <a:solidFill>
                  <a:schemeClr val="tx1"/>
                </a:solidFill>
              </a:rPr>
              <a:t>Craving: “Crash” intense with intense craving and cocaine seeking behavior ( 9h-weeks)</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38200"/>
          </a:xfrm>
        </p:spPr>
        <p:txBody>
          <a:bodyPr/>
          <a:lstStyle/>
          <a:p>
            <a:pPr algn="ctr"/>
            <a:r>
              <a:rPr lang="en-GB" b="1" dirty="0" smtClean="0">
                <a:solidFill>
                  <a:srgbClr val="FFFF00"/>
                </a:solidFill>
                <a:latin typeface="Arial"/>
                <a:cs typeface="Arial"/>
              </a:rPr>
              <a:t>Abstinence vs. Harm Reduction</a:t>
            </a:r>
            <a:endParaRPr lang="en-GB" b="1" dirty="0">
              <a:solidFill>
                <a:srgbClr val="FFFF00"/>
              </a:solidFill>
              <a:latin typeface="Arial"/>
              <a:cs typeface="Arial"/>
            </a:endParaRPr>
          </a:p>
        </p:txBody>
      </p:sp>
      <p:sp>
        <p:nvSpPr>
          <p:cNvPr id="3" name="Content Placeholder 2"/>
          <p:cNvSpPr>
            <a:spLocks noGrp="1"/>
          </p:cNvSpPr>
          <p:nvPr>
            <p:ph idx="1"/>
          </p:nvPr>
        </p:nvSpPr>
        <p:spPr>
          <a:xfrm>
            <a:off x="779463" y="1371600"/>
            <a:ext cx="7583487" cy="4666130"/>
          </a:xfrm>
        </p:spPr>
        <p:txBody>
          <a:bodyPr>
            <a:noAutofit/>
          </a:bodyPr>
          <a:lstStyle/>
          <a:p>
            <a:r>
              <a:rPr lang="en-GB" sz="1600" dirty="0" smtClean="0"/>
              <a:t>Harm Reduction: </a:t>
            </a:r>
            <a:r>
              <a:rPr lang="en-US" sz="1600" dirty="0" smtClean="0"/>
              <a:t> In July 2005, the Ministry of Public Health issued decree 1028 that formalized harm reduction policies in Brazil.</a:t>
            </a:r>
          </a:p>
          <a:p>
            <a:r>
              <a:rPr lang="en-US" sz="1600" dirty="0" smtClean="0"/>
              <a:t>Needs systematic documentation</a:t>
            </a:r>
          </a:p>
          <a:p>
            <a:r>
              <a:rPr lang="en-US" sz="1600" dirty="0" smtClean="0"/>
              <a:t>Since 1993-94 harm reduction strategies have been established in most areas of Brazil.</a:t>
            </a:r>
          </a:p>
          <a:p>
            <a:r>
              <a:rPr lang="en-US" sz="1600" dirty="0" smtClean="0"/>
              <a:t>For crack users other strategies are needed. When sharing homemade pipes or </a:t>
            </a:r>
            <a:r>
              <a:rPr lang="en-US" sz="1600" dirty="0" err="1" smtClean="0"/>
              <a:t>cachimbos</a:t>
            </a:r>
            <a:r>
              <a:rPr lang="en-US" sz="1600" dirty="0" smtClean="0"/>
              <a:t>  – which is often part of the ritual of crack usage – crack users get wounds on lips and gums and are susceptible to diseases such as herpes, tuberculoses, hepatitis and the HIV/AIDS virus. Crack use often also implicates risky sexual </a:t>
            </a:r>
            <a:r>
              <a:rPr lang="en-US" sz="1600" dirty="0" err="1" smtClean="0"/>
              <a:t>behaviour</a:t>
            </a:r>
            <a:r>
              <a:rPr lang="en-US" sz="1600" dirty="0" smtClean="0"/>
              <a:t> in exchange for crack or as a means to earn some money to buy crack.</a:t>
            </a:r>
          </a:p>
          <a:p>
            <a:r>
              <a:rPr lang="en-US" sz="1600" dirty="0" smtClean="0"/>
              <a:t>Among some groups of sex workers, crack use is often high.</a:t>
            </a:r>
          </a:p>
          <a:p>
            <a:r>
              <a:rPr lang="en-US" sz="1600" dirty="0" smtClean="0"/>
              <a:t>Harm reduction workers dispense condoms, pipes, pipe stems, tissues, </a:t>
            </a:r>
            <a:r>
              <a:rPr lang="en-US" sz="1600" dirty="0" err="1" smtClean="0"/>
              <a:t>vaseline</a:t>
            </a:r>
            <a:r>
              <a:rPr lang="en-US" sz="1600" dirty="0" smtClean="0"/>
              <a:t> and lip  balm to counter infections and sexually transmitted diseases (STDs), as well as providing information on how to prevent unsafe crack smoking habits.</a:t>
            </a:r>
            <a:endParaRPr lang="en-GB"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a:cs typeface="Arial"/>
              </a:rPr>
              <a:t>Impact of Cocaine Addiction</a:t>
            </a:r>
            <a:r>
              <a:rPr lang="en-US" b="1" dirty="0" smtClean="0"/>
              <a:t/>
            </a:r>
            <a:br>
              <a:rPr lang="en-US" b="1" dirty="0" smtClean="0"/>
            </a:br>
            <a:endParaRPr lang="en-GB" dirty="0"/>
          </a:p>
        </p:txBody>
      </p:sp>
      <p:sp>
        <p:nvSpPr>
          <p:cNvPr id="3" name="Content Placeholder 2"/>
          <p:cNvSpPr>
            <a:spLocks noGrp="1"/>
          </p:cNvSpPr>
          <p:nvPr>
            <p:ph idx="1"/>
          </p:nvPr>
        </p:nvSpPr>
        <p:spPr>
          <a:xfrm>
            <a:off x="779463" y="1143000"/>
            <a:ext cx="7583487" cy="5257800"/>
          </a:xfrm>
        </p:spPr>
        <p:txBody>
          <a:bodyPr>
            <a:normAutofit fontScale="85000" lnSpcReduction="20000"/>
          </a:bodyPr>
          <a:lstStyle/>
          <a:p>
            <a:r>
              <a:rPr lang="en-US" dirty="0" smtClean="0">
                <a:solidFill>
                  <a:srgbClr val="FFFF00"/>
                </a:solidFill>
              </a:rPr>
              <a:t>Biological changes </a:t>
            </a:r>
            <a:r>
              <a:rPr lang="en-US" dirty="0" smtClean="0"/>
              <a:t>in the brain</a:t>
            </a:r>
          </a:p>
          <a:p>
            <a:r>
              <a:rPr lang="en-US" dirty="0" smtClean="0">
                <a:solidFill>
                  <a:srgbClr val="FFFF00"/>
                </a:solidFill>
              </a:rPr>
              <a:t>Physical changes </a:t>
            </a:r>
            <a:r>
              <a:rPr lang="en-US" dirty="0" smtClean="0"/>
              <a:t>particularly due to diminished nutrition, improper sleep, and limited exercise</a:t>
            </a:r>
          </a:p>
          <a:p>
            <a:r>
              <a:rPr lang="en-US" dirty="0" smtClean="0">
                <a:solidFill>
                  <a:srgbClr val="FFFF00"/>
                </a:solidFill>
              </a:rPr>
              <a:t>Social isolation </a:t>
            </a:r>
            <a:r>
              <a:rPr lang="en-US" dirty="0" smtClean="0"/>
              <a:t>or change in former social activities to those activities that focus on acquiring and using cocaine; no longer is the person involved in community, cultural, or healthy activities.</a:t>
            </a:r>
          </a:p>
          <a:p>
            <a:r>
              <a:rPr lang="en-US" dirty="0" smtClean="0">
                <a:solidFill>
                  <a:srgbClr val="FFFF00"/>
                </a:solidFill>
              </a:rPr>
              <a:t>Familial changes </a:t>
            </a:r>
            <a:r>
              <a:rPr lang="en-US" dirty="0" smtClean="0"/>
              <a:t>predominantly because the addict does not want to have anyone close to them acknowledge their addiction, or interfere with their drug use.</a:t>
            </a:r>
          </a:p>
          <a:p>
            <a:r>
              <a:rPr lang="en-US" dirty="0" smtClean="0">
                <a:solidFill>
                  <a:srgbClr val="FFFF00"/>
                </a:solidFill>
              </a:rPr>
              <a:t>Financial factors </a:t>
            </a:r>
            <a:r>
              <a:rPr lang="en-US" dirty="0" smtClean="0"/>
              <a:t>because of the need to allocate so much money to getting cocaine, or as a result of a person losing their job because their cocaine addiction has caused diminished performance.</a:t>
            </a:r>
          </a:p>
          <a:p>
            <a:r>
              <a:rPr lang="en-US" dirty="0" smtClean="0">
                <a:solidFill>
                  <a:srgbClr val="FFFF00"/>
                </a:solidFill>
              </a:rPr>
              <a:t>Spiritual changes </a:t>
            </a:r>
            <a:r>
              <a:rPr lang="en-US" dirty="0" smtClean="0"/>
              <a:t>due to isolation as well as no longer attending to their spiritual needs</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8600"/>
            <a:ext cx="7583487" cy="1752600"/>
          </a:xfrm>
        </p:spPr>
        <p:txBody>
          <a:bodyPr/>
          <a:lstStyle/>
          <a:p>
            <a:pPr algn="ctr"/>
            <a:r>
              <a:rPr lang="en-US" b="1" dirty="0" smtClean="0">
                <a:solidFill>
                  <a:srgbClr val="FFFF00"/>
                </a:solidFill>
                <a:latin typeface="Arial"/>
                <a:cs typeface="Arial"/>
              </a:rPr>
              <a:t>Treatment for Cocaine Addiction</a:t>
            </a:r>
            <a:r>
              <a:rPr lang="en-US" b="1" dirty="0" smtClean="0"/>
              <a:t/>
            </a:r>
            <a:br>
              <a:rPr lang="en-US" b="1" dirty="0" smtClean="0"/>
            </a:br>
            <a:endParaRPr lang="en-GB" dirty="0"/>
          </a:p>
        </p:txBody>
      </p:sp>
      <p:sp>
        <p:nvSpPr>
          <p:cNvPr id="3" name="Content Placeholder 2"/>
          <p:cNvSpPr>
            <a:spLocks noGrp="1"/>
          </p:cNvSpPr>
          <p:nvPr>
            <p:ph idx="1"/>
          </p:nvPr>
        </p:nvSpPr>
        <p:spPr>
          <a:xfrm>
            <a:off x="533400" y="1524000"/>
            <a:ext cx="8077199" cy="5029200"/>
          </a:xfrm>
        </p:spPr>
        <p:txBody>
          <a:bodyPr>
            <a:normAutofit fontScale="25000" lnSpcReduction="20000"/>
          </a:bodyPr>
          <a:lstStyle/>
          <a:p>
            <a:pPr>
              <a:buNone/>
            </a:pPr>
            <a:r>
              <a:rPr lang="en-US" sz="6400" dirty="0" smtClean="0">
                <a:solidFill>
                  <a:srgbClr val="FFFF00"/>
                </a:solidFill>
              </a:rPr>
              <a:t>Because a cocaine treatment program needs to assess the psychobiological, social, and pharmacological aspects of the addiction, it is critical to match the best treatment regimen to the needs of the person.</a:t>
            </a:r>
          </a:p>
          <a:p>
            <a:r>
              <a:rPr lang="en-US" sz="6400" dirty="0" smtClean="0"/>
              <a:t>Addiction treatment may consist of the following:</a:t>
            </a:r>
          </a:p>
          <a:p>
            <a:r>
              <a:rPr lang="en-US" sz="6400" u="sng" dirty="0" smtClean="0"/>
              <a:t>MI (</a:t>
            </a:r>
            <a:r>
              <a:rPr lang="en-US" sz="6400" b="1" u="sng" dirty="0" smtClean="0"/>
              <a:t>Motivational Interviewing</a:t>
            </a:r>
            <a:r>
              <a:rPr lang="en-US" sz="6400" u="sng" dirty="0" smtClean="0"/>
              <a:t>)</a:t>
            </a:r>
            <a:r>
              <a:rPr lang="en-US" sz="6400" dirty="0" smtClean="0"/>
              <a:t>, which capitalizes on the readiness of individuals to change their behavior and enter treatment and can be integrated with: </a:t>
            </a:r>
          </a:p>
          <a:p>
            <a:r>
              <a:rPr lang="en-US" sz="6400" i="1" u="sng" dirty="0" smtClean="0"/>
              <a:t>Motivational incentives-CM</a:t>
            </a:r>
            <a:r>
              <a:rPr lang="en-US" sz="6400" u="sng" dirty="0" smtClean="0"/>
              <a:t> (</a:t>
            </a:r>
            <a:r>
              <a:rPr lang="en-US" sz="6400" b="1" u="sng" dirty="0" smtClean="0"/>
              <a:t>Contingency Management</a:t>
            </a:r>
            <a:r>
              <a:rPr lang="en-US" sz="6400" u="sng" dirty="0" smtClean="0"/>
              <a:t>)</a:t>
            </a:r>
            <a:r>
              <a:rPr lang="en-US" sz="6400" dirty="0" smtClean="0"/>
              <a:t>, which uses positive reinforcement to encourage abstinence from drugs. </a:t>
            </a:r>
          </a:p>
          <a:p>
            <a:r>
              <a:rPr lang="en-US" sz="6400" u="sng" dirty="0" smtClean="0"/>
              <a:t>CBT (</a:t>
            </a:r>
            <a:r>
              <a:rPr lang="en-US" sz="6400" b="1" u="sng" dirty="0" smtClean="0"/>
              <a:t>Cognitive Behavioral Therapy</a:t>
            </a:r>
            <a:r>
              <a:rPr lang="en-US" sz="6400" u="sng" dirty="0" smtClean="0"/>
              <a:t>)</a:t>
            </a:r>
            <a:r>
              <a:rPr lang="en-US" sz="6400" dirty="0" smtClean="0"/>
              <a:t>, which seeks to help patients recognize, avoid, and cope with the situations in which they are most likely to abuse drugs (e.g. Matrix IOP).</a:t>
            </a:r>
          </a:p>
          <a:p>
            <a:r>
              <a:rPr lang="en-US" sz="6400" u="sng" dirty="0" smtClean="0"/>
              <a:t>Group Counseling</a:t>
            </a:r>
          </a:p>
          <a:p>
            <a:r>
              <a:rPr lang="en-US" sz="6400" u="sng" dirty="0" smtClean="0"/>
              <a:t>Community-based recovery groups 12-step workshops</a:t>
            </a:r>
          </a:p>
          <a:p>
            <a:r>
              <a:rPr lang="en-US" sz="6400" dirty="0" smtClean="0"/>
              <a:t>Residential programs or Therapeutic communities (</a:t>
            </a:r>
            <a:r>
              <a:rPr lang="en-US" sz="6400" dirty="0" err="1" smtClean="0"/>
              <a:t>TCs</a:t>
            </a:r>
            <a:r>
              <a:rPr lang="en-US" sz="6400" dirty="0" smtClean="0"/>
              <a:t>)</a:t>
            </a:r>
          </a:p>
          <a:p>
            <a:r>
              <a:rPr lang="en-US" sz="6400" dirty="0" smtClean="0"/>
              <a:t>Relapse prevention training</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221537" cy="1447800"/>
          </a:xfrm>
        </p:spPr>
        <p:txBody>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2800" b="1" dirty="0" smtClean="0">
                <a:solidFill>
                  <a:srgbClr val="FFFF00"/>
                </a:solidFill>
                <a:latin typeface="Arial"/>
                <a:cs typeface="Arial"/>
              </a:rPr>
              <a:t>Pharmacological Treatment for Cocaine Addiction</a:t>
            </a:r>
            <a:r>
              <a:rPr lang="en-US" b="1" dirty="0" smtClean="0"/>
              <a:t/>
            </a:r>
            <a:br>
              <a:rPr lang="en-US" b="1" dirty="0" smtClean="0"/>
            </a:br>
            <a:endParaRPr lang="en-GB" dirty="0"/>
          </a:p>
        </p:txBody>
      </p:sp>
      <p:sp>
        <p:nvSpPr>
          <p:cNvPr id="3" name="Content Placeholder 2"/>
          <p:cNvSpPr>
            <a:spLocks noGrp="1"/>
          </p:cNvSpPr>
          <p:nvPr>
            <p:ph idx="1"/>
          </p:nvPr>
        </p:nvSpPr>
        <p:spPr>
          <a:xfrm>
            <a:off x="779463" y="1600200"/>
            <a:ext cx="7583487" cy="4437530"/>
          </a:xfrm>
        </p:spPr>
        <p:txBody>
          <a:bodyPr>
            <a:normAutofit fontScale="85000" lnSpcReduction="20000"/>
          </a:bodyPr>
          <a:lstStyle/>
          <a:p>
            <a:r>
              <a:rPr lang="en-US" b="1" dirty="0" smtClean="0"/>
              <a:t>Medication Approaches</a:t>
            </a:r>
            <a:r>
              <a:rPr lang="en-US" dirty="0" smtClean="0"/>
              <a:t/>
            </a:r>
            <a:br>
              <a:rPr lang="en-US" dirty="0" smtClean="0"/>
            </a:br>
            <a:r>
              <a:rPr lang="en-US" dirty="0" smtClean="0"/>
              <a:t>No medications currently are available to specifically treat cocaine addiction.</a:t>
            </a:r>
          </a:p>
          <a:p>
            <a:r>
              <a:rPr lang="en-US" dirty="0" smtClean="0"/>
              <a:t>Cost of medication development and lack of interest by the pharmaceutical industry have been the main impediments. </a:t>
            </a:r>
          </a:p>
          <a:p>
            <a:r>
              <a:rPr lang="en-US" dirty="0" smtClean="0"/>
              <a:t>Promise: </a:t>
            </a:r>
            <a:r>
              <a:rPr lang="en-US" dirty="0" err="1" smtClean="0"/>
              <a:t>topiramate,vigabatrin</a:t>
            </a:r>
            <a:r>
              <a:rPr lang="en-US" dirty="0" smtClean="0"/>
              <a:t>, </a:t>
            </a:r>
            <a:r>
              <a:rPr lang="en-US" dirty="0" err="1" smtClean="0"/>
              <a:t>tiagabine</a:t>
            </a:r>
            <a:r>
              <a:rPr lang="en-US" dirty="0" smtClean="0"/>
              <a:t> (mood stabilizer- GABA)), </a:t>
            </a:r>
            <a:r>
              <a:rPr lang="en-US" dirty="0" err="1" smtClean="0"/>
              <a:t>modafinil</a:t>
            </a:r>
            <a:r>
              <a:rPr lang="en-US" dirty="0" smtClean="0"/>
              <a:t> (dopamine agonist-DA), </a:t>
            </a:r>
            <a:r>
              <a:rPr lang="en-US" dirty="0" err="1" smtClean="0"/>
              <a:t>disulfiram</a:t>
            </a:r>
            <a:r>
              <a:rPr lang="en-US" dirty="0" smtClean="0"/>
              <a:t> (enzyme inhibitor-DA and NE)</a:t>
            </a:r>
          </a:p>
          <a:p>
            <a:pPr lvl="1"/>
            <a:r>
              <a:rPr lang="en-US" dirty="0" smtClean="0"/>
              <a:t>Among these, </a:t>
            </a:r>
            <a:r>
              <a:rPr lang="en-US" dirty="0" err="1" smtClean="0"/>
              <a:t>disulfiram</a:t>
            </a:r>
            <a:r>
              <a:rPr lang="en-US" dirty="0" smtClean="0"/>
              <a:t> (used to treat alcoholism) has produced the most consistent reductions in cocaine abuse.</a:t>
            </a:r>
          </a:p>
          <a:p>
            <a:pPr lvl="1"/>
            <a:r>
              <a:rPr lang="en-US" dirty="0" smtClean="0"/>
              <a:t>Other targeting: excitatory (glutamate) and inhibitory (gamma-</a:t>
            </a:r>
            <a:r>
              <a:rPr lang="en-US" dirty="0" err="1" smtClean="0"/>
              <a:t>aminobutyric</a:t>
            </a:r>
            <a:r>
              <a:rPr lang="en-US" dirty="0" smtClean="0"/>
              <a:t> acid) neurotransmission. Also, dopamine D3 receptors (a subtype of dopamine receptor) constitute a novel molecular target of high interest</a:t>
            </a:r>
          </a:p>
          <a:p>
            <a:r>
              <a:rPr lang="en-US" dirty="0" smtClean="0"/>
              <a:t>Cocaine vaccine</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CLUB DRUGS</a:t>
            </a:r>
            <a:endParaRPr lang="en-GB" b="1" dirty="0"/>
          </a:p>
        </p:txBody>
      </p:sp>
      <p:sp>
        <p:nvSpPr>
          <p:cNvPr id="3" name="Content Placeholder 2"/>
          <p:cNvSpPr>
            <a:spLocks noGrp="1"/>
          </p:cNvSpPr>
          <p:nvPr>
            <p:ph idx="1"/>
          </p:nvPr>
        </p:nvSpPr>
        <p:spPr/>
        <p:txBody>
          <a:bodyPr/>
          <a:lstStyle/>
          <a:p>
            <a:r>
              <a:rPr lang="en-US" sz="2800" b="1" dirty="0" smtClean="0">
                <a:solidFill>
                  <a:srgbClr val="FFC000"/>
                </a:solidFill>
                <a:latin typeface="Arial" charset="0"/>
              </a:rPr>
              <a:t>Outline</a:t>
            </a:r>
          </a:p>
          <a:p>
            <a:pPr marL="609600" indent="-609600">
              <a:buClr>
                <a:srgbClr val="FFC000"/>
              </a:buClr>
              <a:buFontTx/>
              <a:buAutoNum type="arabicPeriod"/>
            </a:pPr>
            <a:r>
              <a:rPr lang="en-US" sz="2800" dirty="0" smtClean="0"/>
              <a:t>Basic Elements</a:t>
            </a:r>
          </a:p>
          <a:p>
            <a:pPr marL="609600" indent="-609600">
              <a:buClr>
                <a:srgbClr val="FFC000"/>
              </a:buClr>
              <a:buFontTx/>
              <a:buAutoNum type="arabicPeriod"/>
            </a:pPr>
            <a:r>
              <a:rPr lang="en-US" sz="2800" dirty="0" smtClean="0"/>
              <a:t>Ecstasy</a:t>
            </a:r>
          </a:p>
          <a:p>
            <a:pPr marL="609600" indent="-609600">
              <a:buClr>
                <a:srgbClr val="FFC000"/>
              </a:buClr>
              <a:buFontTx/>
              <a:buAutoNum type="arabicPeriod"/>
            </a:pPr>
            <a:r>
              <a:rPr lang="en-US" sz="2800" dirty="0" err="1" smtClean="0"/>
              <a:t>Ketamine</a:t>
            </a:r>
            <a:endParaRPr lang="en-US" sz="2800" dirty="0" smtClean="0"/>
          </a:p>
          <a:p>
            <a:pPr marL="609600" indent="-609600">
              <a:buClr>
                <a:srgbClr val="FFC000"/>
              </a:buClr>
              <a:buFontTx/>
              <a:buAutoNum type="arabicPeriod"/>
            </a:pPr>
            <a:r>
              <a:rPr lang="en-US" sz="2800" dirty="0" smtClean="0"/>
              <a:t>GHB</a:t>
            </a:r>
          </a:p>
          <a:p>
            <a:pPr marL="457200" indent="-457200">
              <a:buFont typeface="+mj-lt"/>
              <a:buAutoNum type="arabicPeriod"/>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Basic Elements</a:t>
            </a:r>
            <a:endParaRPr lang="en-GB" dirty="0">
              <a:solidFill>
                <a:srgbClr val="FFFF00"/>
              </a:solidFill>
            </a:endParaRPr>
          </a:p>
        </p:txBody>
      </p:sp>
      <p:sp>
        <p:nvSpPr>
          <p:cNvPr id="3" name="Content Placeholder 2"/>
          <p:cNvSpPr>
            <a:spLocks noGrp="1"/>
          </p:cNvSpPr>
          <p:nvPr>
            <p:ph idx="1"/>
          </p:nvPr>
        </p:nvSpPr>
        <p:spPr/>
        <p:txBody>
          <a:bodyPr/>
          <a:lstStyle/>
          <a:p>
            <a:pPr marL="609600" indent="-609600">
              <a:buClr>
                <a:srgbClr val="FFC000"/>
              </a:buClr>
              <a:buFontTx/>
              <a:buAutoNum type="arabicPeriod"/>
            </a:pPr>
            <a:r>
              <a:rPr lang="en-US" dirty="0" smtClean="0"/>
              <a:t>Effects</a:t>
            </a:r>
          </a:p>
          <a:p>
            <a:pPr marL="609600" indent="-609600">
              <a:buClr>
                <a:srgbClr val="FFC000"/>
              </a:buClr>
              <a:buFontTx/>
              <a:buAutoNum type="arabicPeriod"/>
            </a:pPr>
            <a:r>
              <a:rPr lang="en-US" dirty="0" smtClean="0"/>
              <a:t>Neurobiology and Chemistry</a:t>
            </a:r>
          </a:p>
          <a:p>
            <a:pPr marL="609600" indent="-609600">
              <a:buClr>
                <a:srgbClr val="FFC000"/>
              </a:buClr>
              <a:buFontTx/>
              <a:buAutoNum type="arabicPeriod"/>
            </a:pPr>
            <a:r>
              <a:rPr lang="en-US" dirty="0" smtClean="0"/>
              <a:t>Intoxication</a:t>
            </a:r>
          </a:p>
          <a:p>
            <a:pPr marL="609600" indent="-609600">
              <a:buClr>
                <a:srgbClr val="FFC000"/>
              </a:buClr>
              <a:buFontTx/>
              <a:buAutoNum type="arabicPeriod"/>
            </a:pPr>
            <a:r>
              <a:rPr lang="en-US" dirty="0" smtClean="0"/>
              <a:t>Withdrawal</a:t>
            </a:r>
          </a:p>
          <a:p>
            <a:pPr marL="609600" indent="-609600">
              <a:buClr>
                <a:srgbClr val="FFC000"/>
              </a:buClr>
              <a:buFontTx/>
              <a:buAutoNum type="arabicPeriod"/>
            </a:pPr>
            <a:r>
              <a:rPr lang="en-US" dirty="0" smtClean="0"/>
              <a:t>Long-Term Features</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62000"/>
            <a:ext cx="7583487" cy="1066800"/>
          </a:xfrm>
        </p:spPr>
        <p:txBody>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3600" b="1" dirty="0" smtClean="0">
                <a:solidFill>
                  <a:srgbClr val="FFFF00"/>
                </a:solidFill>
              </a:rPr>
              <a:t>Ecstasy</a:t>
            </a:r>
            <a:r>
              <a:rPr lang="en-US" sz="2800" dirty="0" smtClean="0"/>
              <a:t>  </a:t>
            </a:r>
            <a:br>
              <a:rPr lang="en-US" sz="2800" dirty="0" smtClean="0"/>
            </a:br>
            <a:r>
              <a:rPr lang="en-US" sz="2800" dirty="0" err="1" smtClean="0">
                <a:solidFill>
                  <a:schemeClr val="accent2"/>
                </a:solidFill>
              </a:rPr>
              <a:t>M</a:t>
            </a:r>
            <a:r>
              <a:rPr lang="en-US" sz="2800" dirty="0" err="1" smtClean="0"/>
              <a:t>ethylene-</a:t>
            </a:r>
            <a:r>
              <a:rPr lang="en-US" sz="2800" dirty="0" err="1" smtClean="0">
                <a:solidFill>
                  <a:schemeClr val="accent2"/>
                </a:solidFill>
              </a:rPr>
              <a:t>D</a:t>
            </a:r>
            <a:r>
              <a:rPr lang="en-US" sz="2800" dirty="0" err="1" smtClean="0"/>
              <a:t>ioxy-</a:t>
            </a:r>
            <a:r>
              <a:rPr lang="en-US" sz="2800" dirty="0" err="1" smtClean="0">
                <a:solidFill>
                  <a:schemeClr val="accent2"/>
                </a:solidFill>
              </a:rPr>
              <a:t>M</a:t>
            </a:r>
            <a:r>
              <a:rPr lang="en-US" sz="2800" dirty="0" err="1" smtClean="0"/>
              <a:t>eth-</a:t>
            </a:r>
            <a:r>
              <a:rPr lang="en-US" sz="2800" dirty="0" err="1" smtClean="0">
                <a:solidFill>
                  <a:schemeClr val="accent2"/>
                </a:solidFill>
              </a:rPr>
              <a:t>A</a:t>
            </a:r>
            <a:r>
              <a:rPr lang="en-US" sz="2800" dirty="0" err="1" smtClean="0"/>
              <a:t>mphetamine</a:t>
            </a:r>
            <a:r>
              <a:rPr lang="en-US" sz="8800" dirty="0" smtClean="0"/>
              <a:t/>
            </a:r>
            <a:br>
              <a:rPr lang="en-US" sz="8800" dirty="0" smtClean="0"/>
            </a:br>
            <a:endParaRPr lang="en-GB" dirty="0"/>
          </a:p>
        </p:txBody>
      </p:sp>
      <p:sp>
        <p:nvSpPr>
          <p:cNvPr id="3" name="Content Placeholder 2"/>
          <p:cNvSpPr>
            <a:spLocks noGrp="1"/>
          </p:cNvSpPr>
          <p:nvPr>
            <p:ph idx="1"/>
          </p:nvPr>
        </p:nvSpPr>
        <p:spPr>
          <a:xfrm>
            <a:off x="779463" y="3733800"/>
            <a:ext cx="7583487" cy="2303930"/>
          </a:xfrm>
        </p:spPr>
        <p:txBody>
          <a:bodyPr/>
          <a:lstStyle/>
          <a:p>
            <a:pPr algn="ctr">
              <a:buFontTx/>
              <a:buNone/>
            </a:pPr>
            <a:endParaRPr lang="en-US" sz="6000" dirty="0" smtClean="0"/>
          </a:p>
          <a:p>
            <a:endParaRPr lang="en-GB" dirty="0"/>
          </a:p>
        </p:txBody>
      </p:sp>
      <p:pic>
        <p:nvPicPr>
          <p:cNvPr id="5" name="Picture 4"/>
          <p:cNvPicPr>
            <a:picLocks noChangeAspect="1" noChangeArrowheads="1"/>
          </p:cNvPicPr>
          <p:nvPr/>
        </p:nvPicPr>
        <p:blipFill>
          <a:blip r:embed="rId2"/>
          <a:srcRect r="4936"/>
          <a:stretch>
            <a:fillRect/>
          </a:stretch>
        </p:blipFill>
        <p:spPr bwMode="auto">
          <a:xfrm>
            <a:off x="1371600" y="1447800"/>
            <a:ext cx="6646863" cy="4985147"/>
          </a:xfrm>
          <a:prstGeom prst="rect">
            <a:avLst/>
          </a:prstGeom>
          <a:noFill/>
          <a:ln w="9525">
            <a:noFill/>
            <a:miter lim="800000"/>
            <a:headEnd/>
            <a:tailEnd/>
          </a:ln>
        </p:spPr>
      </p:pic>
      <p:pic>
        <p:nvPicPr>
          <p:cNvPr id="6" name="Picture 5" descr="http://img.freebase.com/api/trans/raw/wikipedia/images/commons_id/74007"/>
          <p:cNvPicPr>
            <a:picLocks noChangeAspect="1" noChangeArrowheads="1"/>
          </p:cNvPicPr>
          <p:nvPr/>
        </p:nvPicPr>
        <p:blipFill>
          <a:blip r:embed="rId3"/>
          <a:srcRect/>
          <a:stretch>
            <a:fillRect/>
          </a:stretch>
        </p:blipFill>
        <p:spPr bwMode="auto">
          <a:xfrm>
            <a:off x="2667000" y="4531660"/>
            <a:ext cx="4167963" cy="1716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latin typeface="Arial" charset="0"/>
              </a:rPr>
              <a:t>Effects</a:t>
            </a:r>
            <a:endParaRPr lang="en-GB" dirty="0">
              <a:solidFill>
                <a:schemeClr val="accent2"/>
              </a:solidFill>
            </a:endParaRPr>
          </a:p>
        </p:txBody>
      </p:sp>
      <p:sp>
        <p:nvSpPr>
          <p:cNvPr id="3" name="Content Placeholder 2"/>
          <p:cNvSpPr>
            <a:spLocks noGrp="1"/>
          </p:cNvSpPr>
          <p:nvPr>
            <p:ph idx="1"/>
          </p:nvPr>
        </p:nvSpPr>
        <p:spPr/>
        <p:txBody>
          <a:bodyPr/>
          <a:lstStyle/>
          <a:p>
            <a:pPr>
              <a:buClr>
                <a:srgbClr val="00FFFF"/>
              </a:buClr>
              <a:buSzPct val="150000"/>
            </a:pPr>
            <a:r>
              <a:rPr lang="en-US" dirty="0" smtClean="0"/>
              <a:t>Essentially partly a stimulant and partly a hallucinogen:</a:t>
            </a:r>
          </a:p>
          <a:p>
            <a:pPr lvl="1">
              <a:buClr>
                <a:srgbClr val="66FF66"/>
              </a:buClr>
              <a:buFont typeface="Wingdings" charset="2"/>
              <a:buChar char="§"/>
            </a:pPr>
            <a:r>
              <a:rPr lang="en-US" sz="2400" dirty="0" smtClean="0">
                <a:ea typeface="ＭＳ Ｐゴシック" charset="-128"/>
              </a:rPr>
              <a:t>An attenuated form of cocaine, plus</a:t>
            </a:r>
          </a:p>
          <a:p>
            <a:pPr lvl="1">
              <a:buClr>
                <a:srgbClr val="66FF66"/>
              </a:buClr>
              <a:buFont typeface="Wingdings" charset="2"/>
              <a:buChar char="§"/>
            </a:pPr>
            <a:r>
              <a:rPr lang="en-US" sz="2400" dirty="0" smtClean="0">
                <a:ea typeface="ＭＳ Ｐゴシック" charset="-128"/>
              </a:rPr>
              <a:t>An attenuated form of LSD.</a:t>
            </a:r>
          </a:p>
          <a:p>
            <a:pPr>
              <a:buClr>
                <a:srgbClr val="00FFFF"/>
              </a:buClr>
              <a:buSzPct val="150000"/>
            </a:pPr>
            <a:r>
              <a:rPr lang="en-US" dirty="0" smtClean="0"/>
              <a:t>Empathy (more than ecstasy).</a:t>
            </a:r>
          </a:p>
          <a:p>
            <a:pPr>
              <a:buClr>
                <a:srgbClr val="00FFFF"/>
              </a:buClr>
              <a:buSzPct val="150000"/>
            </a:pPr>
            <a:r>
              <a:rPr lang="en-US" dirty="0" smtClean="0"/>
              <a:t>Profound feelings or relatedness to the rest of the world.</a:t>
            </a:r>
          </a:p>
          <a:p>
            <a:pPr>
              <a:buClr>
                <a:srgbClr val="00FFFF"/>
              </a:buClr>
              <a:buSzPct val="150000"/>
            </a:pPr>
            <a:r>
              <a:rPr lang="en-US" dirty="0" smtClean="0"/>
              <a:t>In the 1970s, it was used in psychotherapy (unsuccessfully).</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Neurobiology</a:t>
            </a:r>
            <a:endParaRPr lang="en-GB" dirty="0">
              <a:solidFill>
                <a:srgbClr val="FFFF00"/>
              </a:solidFill>
            </a:endParaRPr>
          </a:p>
        </p:txBody>
      </p:sp>
      <p:sp>
        <p:nvSpPr>
          <p:cNvPr id="3" name="Content Placeholder 2"/>
          <p:cNvSpPr>
            <a:spLocks noGrp="1"/>
          </p:cNvSpPr>
          <p:nvPr>
            <p:ph idx="1"/>
          </p:nvPr>
        </p:nvSpPr>
        <p:spPr/>
        <p:txBody>
          <a:bodyPr>
            <a:normAutofit/>
          </a:bodyPr>
          <a:lstStyle/>
          <a:p>
            <a:pPr>
              <a:buClr>
                <a:srgbClr val="00FFFF"/>
              </a:buClr>
              <a:buSzPct val="150000"/>
            </a:pPr>
            <a:r>
              <a:rPr lang="en-US" sz="2162" dirty="0" smtClean="0"/>
              <a:t>Acutely </a:t>
            </a:r>
            <a:r>
              <a:rPr lang="en-US" sz="2162" u="sng" dirty="0" smtClean="0"/>
              <a:t>increases</a:t>
            </a:r>
            <a:r>
              <a:rPr lang="en-US" sz="2162" dirty="0" smtClean="0"/>
              <a:t> serotonin levels by:</a:t>
            </a:r>
          </a:p>
          <a:p>
            <a:pPr lvl="1">
              <a:buClr>
                <a:srgbClr val="66FF66"/>
              </a:buClr>
              <a:buFont typeface="Wingdings" charset="2"/>
              <a:buChar char="§"/>
            </a:pPr>
            <a:r>
              <a:rPr lang="en-US" sz="2162" dirty="0" smtClean="0">
                <a:ea typeface="ＭＳ Ｐゴシック" charset="-128"/>
              </a:rPr>
              <a:t>Blocking reuptake, and</a:t>
            </a:r>
          </a:p>
          <a:p>
            <a:pPr lvl="1">
              <a:buClr>
                <a:srgbClr val="66FF66"/>
              </a:buClr>
              <a:buFont typeface="Wingdings" charset="2"/>
              <a:buChar char="§"/>
            </a:pPr>
            <a:r>
              <a:rPr lang="en-US" sz="2162" dirty="0" smtClean="0">
                <a:ea typeface="ＭＳ Ｐゴシック" charset="-128"/>
              </a:rPr>
              <a:t>Directly releasing the neurotransmitter.</a:t>
            </a:r>
          </a:p>
          <a:p>
            <a:pPr>
              <a:buClr>
                <a:srgbClr val="00FFFF"/>
              </a:buClr>
              <a:buSzPct val="150000"/>
            </a:pPr>
            <a:r>
              <a:rPr lang="en-US" sz="2162" dirty="0" smtClean="0"/>
              <a:t>Chronically </a:t>
            </a:r>
            <a:r>
              <a:rPr lang="en-US" sz="2162" u="sng" dirty="0" smtClean="0"/>
              <a:t>decreases</a:t>
            </a:r>
            <a:r>
              <a:rPr lang="en-US" sz="2162" dirty="0" smtClean="0"/>
              <a:t> serotonin levels by:</a:t>
            </a:r>
          </a:p>
          <a:p>
            <a:pPr lvl="1">
              <a:buClr>
                <a:srgbClr val="66FF66"/>
              </a:buClr>
              <a:buFont typeface="Wingdings" charset="2"/>
              <a:buChar char="§"/>
            </a:pPr>
            <a:r>
              <a:rPr lang="en-US" sz="2162" dirty="0" smtClean="0">
                <a:ea typeface="ＭＳ Ｐゴシック" charset="-128"/>
              </a:rPr>
              <a:t>Depleting serotonin stores</a:t>
            </a:r>
          </a:p>
          <a:p>
            <a:pPr lvl="1">
              <a:buClr>
                <a:srgbClr val="66FF66"/>
              </a:buClr>
              <a:buFont typeface="Wingdings" charset="2"/>
              <a:buChar char="§"/>
            </a:pPr>
            <a:r>
              <a:rPr lang="en-US" sz="2162" dirty="0" smtClean="0">
                <a:ea typeface="ＭＳ Ｐゴシック" charset="-128"/>
              </a:rPr>
              <a:t>Inhibiting the synthesis of new serotonin.</a:t>
            </a:r>
          </a:p>
          <a:p>
            <a:pPr>
              <a:buClr>
                <a:srgbClr val="00FFFF"/>
              </a:buClr>
              <a:buSzPct val="150000"/>
            </a:pPr>
            <a:r>
              <a:rPr lang="en-US" sz="2162" dirty="0" smtClean="0"/>
              <a:t>Neurotoxicity.</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381000"/>
            <a:ext cx="7583487" cy="838200"/>
          </a:xfrm>
        </p:spPr>
        <p:txBody>
          <a:bodyPr/>
          <a:lstStyle/>
          <a:p>
            <a:pPr algn="ctr"/>
            <a:r>
              <a:rPr lang="en-GB" b="1" dirty="0" smtClean="0">
                <a:solidFill>
                  <a:srgbClr val="FFFF00"/>
                </a:solidFill>
                <a:latin typeface="Arial"/>
                <a:cs typeface="Arial"/>
              </a:rPr>
              <a:t>A Brief History of Cocaine</a:t>
            </a:r>
            <a:endParaRPr lang="en-GB" b="1" dirty="0">
              <a:solidFill>
                <a:srgbClr val="FFFF00"/>
              </a:solidFill>
              <a:latin typeface="Arial"/>
              <a:cs typeface="Arial"/>
            </a:endParaRPr>
          </a:p>
        </p:txBody>
      </p:sp>
      <p:sp>
        <p:nvSpPr>
          <p:cNvPr id="5" name="Content Placeholder 4"/>
          <p:cNvSpPr>
            <a:spLocks noGrp="1"/>
          </p:cNvSpPr>
          <p:nvPr>
            <p:ph sz="half" idx="1"/>
          </p:nvPr>
        </p:nvSpPr>
        <p:spPr/>
        <p:txBody>
          <a:bodyPr>
            <a:normAutofit fontScale="32500" lnSpcReduction="20000"/>
          </a:bodyPr>
          <a:lstStyle/>
          <a:p>
            <a:endParaRPr lang="en-GB"/>
          </a:p>
        </p:txBody>
      </p:sp>
      <p:sp>
        <p:nvSpPr>
          <p:cNvPr id="6" name="Content Placeholder 5"/>
          <p:cNvSpPr>
            <a:spLocks noGrp="1"/>
          </p:cNvSpPr>
          <p:nvPr>
            <p:ph sz="half" idx="2"/>
          </p:nvPr>
        </p:nvSpPr>
        <p:spPr>
          <a:xfrm>
            <a:off x="4688541" y="1425388"/>
            <a:ext cx="3657600" cy="5051612"/>
          </a:xfrm>
        </p:spPr>
        <p:txBody>
          <a:bodyPr>
            <a:normAutofit fontScale="32500" lnSpcReduction="20000"/>
          </a:bodyPr>
          <a:lstStyle/>
          <a:p>
            <a:pPr>
              <a:lnSpc>
                <a:spcPct val="90000"/>
              </a:lnSpc>
            </a:pPr>
            <a:r>
              <a:rPr lang="en-US" sz="4923" dirty="0" smtClean="0"/>
              <a:t>3000 B.C. –  Coca leaf chewing and coca tea</a:t>
            </a:r>
          </a:p>
          <a:p>
            <a:pPr>
              <a:lnSpc>
                <a:spcPct val="90000"/>
              </a:lnSpc>
            </a:pPr>
            <a:r>
              <a:rPr lang="en-US" sz="4923" dirty="0" smtClean="0"/>
              <a:t>1855 - Cocaine was extracted from the leaves of the coca plant (</a:t>
            </a:r>
            <a:r>
              <a:rPr lang="en-US" sz="4923" dirty="0" err="1" smtClean="0"/>
              <a:t>Erythroxylon</a:t>
            </a:r>
            <a:r>
              <a:rPr lang="en-US" sz="4923" dirty="0" smtClean="0"/>
              <a:t> coca) by </a:t>
            </a:r>
            <a:r>
              <a:rPr lang="en-US" sz="4923" dirty="0" err="1" smtClean="0"/>
              <a:t>Gaedcke</a:t>
            </a:r>
            <a:endParaRPr lang="en-US" sz="4923" dirty="0" smtClean="0"/>
          </a:p>
          <a:p>
            <a:pPr>
              <a:lnSpc>
                <a:spcPct val="90000"/>
              </a:lnSpc>
            </a:pPr>
            <a:r>
              <a:rPr lang="en-US" sz="4923" dirty="0" smtClean="0"/>
              <a:t>1860  – Cocaine isolated from the coca plant by Albert Neiman</a:t>
            </a:r>
          </a:p>
          <a:p>
            <a:pPr>
              <a:lnSpc>
                <a:spcPct val="90000"/>
              </a:lnSpc>
            </a:pPr>
            <a:r>
              <a:rPr lang="en-US" sz="4923" dirty="0" smtClean="0"/>
              <a:t>1884- Freud published </a:t>
            </a:r>
            <a:r>
              <a:rPr lang="en-US" sz="4923" i="1" dirty="0" err="1" smtClean="0"/>
              <a:t>Über</a:t>
            </a:r>
            <a:r>
              <a:rPr lang="en-US" sz="4923" i="1" dirty="0" smtClean="0"/>
              <a:t> Coca</a:t>
            </a:r>
            <a:endParaRPr lang="en-US" sz="4923" dirty="0" smtClean="0"/>
          </a:p>
          <a:p>
            <a:pPr>
              <a:lnSpc>
                <a:spcPct val="90000"/>
              </a:lnSpc>
            </a:pPr>
            <a:r>
              <a:rPr lang="en-US" sz="4923" dirty="0" smtClean="0"/>
              <a:t>1903- Coca-Cola stopped using coca leaves in their product</a:t>
            </a:r>
          </a:p>
          <a:p>
            <a:pPr>
              <a:lnSpc>
                <a:spcPct val="90000"/>
              </a:lnSpc>
            </a:pPr>
            <a:r>
              <a:rPr lang="en-US" sz="4923" dirty="0" smtClean="0"/>
              <a:t>1914 – Harrison Narcotic Act </a:t>
            </a:r>
          </a:p>
          <a:p>
            <a:pPr>
              <a:lnSpc>
                <a:spcPct val="90000"/>
              </a:lnSpc>
            </a:pPr>
            <a:r>
              <a:rPr lang="en-US" sz="4923" dirty="0" smtClean="0"/>
              <a:t>1930s – Benzedrine inhaler</a:t>
            </a:r>
          </a:p>
          <a:p>
            <a:pPr>
              <a:lnSpc>
                <a:spcPct val="90000"/>
              </a:lnSpc>
            </a:pPr>
            <a:r>
              <a:rPr lang="en-US" sz="4923" dirty="0" smtClean="0"/>
              <a:t>1970- the Controlled Substances Act officially made cocaine illegal in the United States as a Schedule II drug</a:t>
            </a:r>
          </a:p>
          <a:p>
            <a:pPr>
              <a:lnSpc>
                <a:spcPct val="90000"/>
              </a:lnSpc>
            </a:pPr>
            <a:r>
              <a:rPr lang="en-US" sz="4923" dirty="0" smtClean="0"/>
              <a:t>1980s – Crack </a:t>
            </a:r>
          </a:p>
          <a:p>
            <a:endParaRPr lang="en-GB" dirty="0"/>
          </a:p>
        </p:txBody>
      </p:sp>
      <p:pic>
        <p:nvPicPr>
          <p:cNvPr id="7" name="Picture 6"/>
          <p:cNvPicPr>
            <a:picLocks noChangeAspect="1" noChangeArrowheads="1"/>
          </p:cNvPicPr>
          <p:nvPr/>
        </p:nvPicPr>
        <p:blipFill>
          <a:blip r:embed="rId3"/>
          <a:srcRect/>
          <a:stretch>
            <a:fillRect/>
          </a:stretch>
        </p:blipFill>
        <p:spPr bwMode="auto">
          <a:xfrm>
            <a:off x="779463" y="1828799"/>
            <a:ext cx="3657599" cy="421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Intoxication</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sz="2400" dirty="0" smtClean="0"/>
              <a:t>“Disco dump” and </a:t>
            </a:r>
            <a:r>
              <a:rPr lang="en-US" sz="2400" dirty="0" err="1" smtClean="0"/>
              <a:t>bruxism</a:t>
            </a:r>
            <a:r>
              <a:rPr lang="en-US" sz="2400" dirty="0" smtClean="0"/>
              <a:t>.</a:t>
            </a:r>
          </a:p>
          <a:p>
            <a:pPr>
              <a:buClr>
                <a:srgbClr val="00FFFF"/>
              </a:buClr>
              <a:buSzPct val="150000"/>
            </a:pPr>
            <a:r>
              <a:rPr lang="en-US" sz="2400" dirty="0" smtClean="0"/>
              <a:t>Stimulant effects:</a:t>
            </a:r>
          </a:p>
          <a:p>
            <a:pPr lvl="1">
              <a:buClr>
                <a:srgbClr val="66FF66"/>
              </a:buClr>
              <a:buFont typeface="Wingdings" charset="2"/>
              <a:buChar char="§"/>
            </a:pPr>
            <a:r>
              <a:rPr lang="en-US" sz="2400" dirty="0" smtClean="0">
                <a:ea typeface="ＭＳ Ｐゴシック" charset="-128"/>
              </a:rPr>
              <a:t>Wakefulness, endurance, energy.</a:t>
            </a:r>
          </a:p>
          <a:p>
            <a:pPr lvl="1">
              <a:buClr>
                <a:srgbClr val="66FF66"/>
              </a:buClr>
              <a:buFont typeface="Wingdings" charset="2"/>
              <a:buChar char="§"/>
            </a:pPr>
            <a:r>
              <a:rPr lang="en-US" sz="2400" dirty="0" err="1" smtClean="0">
                <a:ea typeface="ＭＳ Ｐゴシック" charset="-128"/>
              </a:rPr>
              <a:t>Trismus</a:t>
            </a:r>
            <a:r>
              <a:rPr lang="en-US" sz="2400" dirty="0" smtClean="0">
                <a:ea typeface="ＭＳ Ｐゴシック" charset="-128"/>
              </a:rPr>
              <a:t>, anorexia, diaphoresis, hot flashes.</a:t>
            </a:r>
          </a:p>
          <a:p>
            <a:pPr>
              <a:buClr>
                <a:srgbClr val="00FFFF"/>
              </a:buClr>
              <a:buSzPct val="150000"/>
            </a:pPr>
            <a:r>
              <a:rPr lang="en-US" sz="2400" dirty="0" smtClean="0"/>
              <a:t>Serotonin Syndrome:</a:t>
            </a:r>
          </a:p>
          <a:p>
            <a:pPr lvl="1">
              <a:buClr>
                <a:srgbClr val="66FF66"/>
              </a:buClr>
              <a:buFont typeface="Wingdings" charset="2"/>
              <a:buChar char="§"/>
            </a:pPr>
            <a:r>
              <a:rPr lang="en-US" sz="2400" dirty="0" smtClean="0">
                <a:ea typeface="ＭＳ Ｐゴシック" charset="-128"/>
              </a:rPr>
              <a:t>Treat with hydration, cooling, and sedation.</a:t>
            </a:r>
          </a:p>
          <a:p>
            <a:pPr lvl="1">
              <a:buClr>
                <a:srgbClr val="66FF66"/>
              </a:buClr>
              <a:buFont typeface="Wingdings" charset="2"/>
              <a:buChar char="§"/>
            </a:pPr>
            <a:r>
              <a:rPr lang="en-US" sz="2400" dirty="0" smtClean="0">
                <a:ea typeface="ＭＳ Ｐゴシック" charset="-128"/>
              </a:rPr>
              <a:t>Do not use beta-blockers, which may worsen vasospasm and hypertension.</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Withdrawal</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dirty="0" err="1" smtClean="0"/>
              <a:t>Anhedonia</a:t>
            </a:r>
            <a:r>
              <a:rPr lang="en-US" dirty="0" smtClean="0"/>
              <a:t> and depressed mood.</a:t>
            </a:r>
          </a:p>
          <a:p>
            <a:pPr>
              <a:buClr>
                <a:srgbClr val="00FFFF"/>
              </a:buClr>
              <a:buSzPct val="150000"/>
            </a:pPr>
            <a:r>
              <a:rPr lang="en-US" dirty="0" smtClean="0"/>
              <a:t>Lethargy and fatigue for several days.</a:t>
            </a:r>
          </a:p>
          <a:p>
            <a:pPr>
              <a:buClr>
                <a:srgbClr val="00FFFF"/>
              </a:buClr>
              <a:buSzPct val="150000"/>
            </a:pPr>
            <a:r>
              <a:rPr lang="en-US" dirty="0" smtClean="0"/>
              <a:t>Frank </a:t>
            </a:r>
            <a:r>
              <a:rPr lang="en-US" dirty="0" err="1" smtClean="0"/>
              <a:t>suicidality</a:t>
            </a:r>
            <a:r>
              <a:rPr lang="en-US" dirty="0" smtClean="0"/>
              <a:t> in the absence of co-occurring depressive disorder is rare.</a:t>
            </a:r>
          </a:p>
          <a:p>
            <a:pPr>
              <a:buClr>
                <a:srgbClr val="00FFFF"/>
              </a:buClr>
              <a:buSzPct val="150000"/>
            </a:pPr>
            <a:r>
              <a:rPr lang="en-US" dirty="0" smtClean="0"/>
              <a:t>No indication for treatment.</a:t>
            </a:r>
          </a:p>
          <a:p>
            <a:endParaRPr lang="en-US" dirty="0" smtClean="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Long-term Effects</a:t>
            </a:r>
            <a:endParaRPr lang="en-GB" dirty="0">
              <a:solidFill>
                <a:srgbClr val="FFFF00"/>
              </a:solidFill>
            </a:endParaRPr>
          </a:p>
        </p:txBody>
      </p:sp>
      <p:sp>
        <p:nvSpPr>
          <p:cNvPr id="3" name="Content Placeholder 2"/>
          <p:cNvSpPr>
            <a:spLocks noGrp="1"/>
          </p:cNvSpPr>
          <p:nvPr>
            <p:ph idx="1"/>
          </p:nvPr>
        </p:nvSpPr>
        <p:spPr/>
        <p:txBody>
          <a:bodyPr>
            <a:normAutofit lnSpcReduction="10000"/>
          </a:bodyPr>
          <a:lstStyle/>
          <a:p>
            <a:pPr>
              <a:buClr>
                <a:srgbClr val="00FFFF"/>
              </a:buClr>
              <a:buSzPct val="150000"/>
            </a:pPr>
            <a:r>
              <a:rPr lang="en-US" dirty="0" smtClean="0"/>
              <a:t>Associated with:</a:t>
            </a:r>
          </a:p>
          <a:p>
            <a:pPr lvl="1">
              <a:buClr>
                <a:srgbClr val="66FF66"/>
              </a:buClr>
              <a:buFont typeface="Wingdings" charset="2"/>
              <a:buChar char="§"/>
            </a:pPr>
            <a:r>
              <a:rPr lang="en-US" sz="2400" dirty="0" smtClean="0">
                <a:ea typeface="ＭＳ Ｐゴシック" charset="-128"/>
              </a:rPr>
              <a:t>Depression</a:t>
            </a:r>
          </a:p>
          <a:p>
            <a:pPr lvl="1">
              <a:buClr>
                <a:srgbClr val="66FF66"/>
              </a:buClr>
              <a:buFont typeface="Wingdings" charset="2"/>
              <a:buChar char="§"/>
            </a:pPr>
            <a:r>
              <a:rPr lang="en-US" sz="2400" dirty="0" smtClean="0">
                <a:ea typeface="ＭＳ Ｐゴシック" charset="-128"/>
              </a:rPr>
              <a:t>Anxiety</a:t>
            </a:r>
          </a:p>
          <a:p>
            <a:pPr lvl="1">
              <a:buClr>
                <a:srgbClr val="66FF66"/>
              </a:buClr>
              <a:buFont typeface="Wingdings" charset="2"/>
              <a:buChar char="§"/>
            </a:pPr>
            <a:r>
              <a:rPr lang="en-US" sz="2400" dirty="0" smtClean="0">
                <a:ea typeface="ＭＳ Ｐゴシック" charset="-128"/>
              </a:rPr>
              <a:t>Panic Disorder</a:t>
            </a:r>
          </a:p>
          <a:p>
            <a:pPr lvl="1">
              <a:buClr>
                <a:srgbClr val="66FF66"/>
              </a:buClr>
              <a:buFont typeface="Wingdings" charset="2"/>
              <a:buChar char="§"/>
            </a:pPr>
            <a:r>
              <a:rPr lang="en-US" sz="2400" dirty="0" smtClean="0">
                <a:ea typeface="ＭＳ Ｐゴシック" charset="-128"/>
              </a:rPr>
              <a:t>Increased impulsivity</a:t>
            </a:r>
          </a:p>
          <a:p>
            <a:pPr lvl="1">
              <a:buClr>
                <a:srgbClr val="66FF66"/>
              </a:buClr>
              <a:buFont typeface="Wingdings" charset="2"/>
              <a:buChar char="§"/>
            </a:pPr>
            <a:r>
              <a:rPr lang="en-US" sz="2400" dirty="0" smtClean="0">
                <a:ea typeface="ＭＳ Ｐゴシック" charset="-128"/>
              </a:rPr>
              <a:t>Sleep disturbances</a:t>
            </a:r>
          </a:p>
          <a:p>
            <a:pPr lvl="1">
              <a:buClr>
                <a:srgbClr val="66FF66"/>
              </a:buClr>
              <a:buFont typeface="Wingdings" charset="2"/>
              <a:buChar char="§"/>
            </a:pPr>
            <a:r>
              <a:rPr lang="en-US" sz="2400" dirty="0" smtClean="0">
                <a:ea typeface="ＭＳ Ｐゴシック" charset="-128"/>
              </a:rPr>
              <a:t>Cognitive dysfunction</a:t>
            </a:r>
          </a:p>
          <a:p>
            <a:pPr>
              <a:buClr>
                <a:srgbClr val="00FFFF"/>
              </a:buClr>
              <a:buSzPct val="150000"/>
            </a:pPr>
            <a:r>
              <a:rPr lang="en-US" dirty="0" smtClean="0"/>
              <a:t>No FDA approved medications.</a:t>
            </a:r>
          </a:p>
          <a:p>
            <a:pPr>
              <a:buClr>
                <a:srgbClr val="00FFFF"/>
              </a:buClr>
              <a:buSzPct val="150000"/>
            </a:pPr>
            <a:r>
              <a:rPr lang="en-US" dirty="0" smtClean="0"/>
              <a:t>MET and CBT are the major treatment modalities.</a:t>
            </a:r>
          </a:p>
          <a:p>
            <a:pPr>
              <a:buNone/>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FFFF00"/>
                </a:solidFill>
              </a:rPr>
              <a:t>Ketamine</a:t>
            </a:r>
            <a:r>
              <a:rPr lang="en-US" sz="2400" dirty="0" smtClean="0"/>
              <a:t/>
            </a:r>
            <a:br>
              <a:rPr lang="en-US" sz="2400" dirty="0" smtClean="0"/>
            </a:br>
            <a:endParaRPr lang="en-GB" sz="2400" dirty="0"/>
          </a:p>
        </p:txBody>
      </p:sp>
      <p:sp>
        <p:nvSpPr>
          <p:cNvPr id="3" name="Content Placeholder 2"/>
          <p:cNvSpPr>
            <a:spLocks noGrp="1"/>
          </p:cNvSpPr>
          <p:nvPr>
            <p:ph idx="1"/>
          </p:nvPr>
        </p:nvSpPr>
        <p:spPr>
          <a:xfrm>
            <a:off x="779463" y="1425388"/>
            <a:ext cx="7583487" cy="4612342"/>
          </a:xfrm>
        </p:spPr>
        <p:txBody>
          <a:bodyPr/>
          <a:lstStyle/>
          <a:p>
            <a:pPr marL="0" indent="0" algn="ctr">
              <a:spcBef>
                <a:spcPct val="0"/>
              </a:spcBef>
              <a:buNone/>
            </a:pPr>
            <a:r>
              <a:rPr lang="en-US" dirty="0" smtClean="0">
                <a:solidFill>
                  <a:srgbClr val="00FFFF"/>
                </a:solidFill>
              </a:rPr>
              <a:t>“A K-hole can be anything from</a:t>
            </a:r>
          </a:p>
          <a:p>
            <a:pPr marL="0" indent="0" algn="ctr">
              <a:spcBef>
                <a:spcPct val="0"/>
              </a:spcBef>
              <a:buNone/>
            </a:pPr>
            <a:r>
              <a:rPr lang="en-US" dirty="0" smtClean="0">
                <a:solidFill>
                  <a:srgbClr val="00FFFF"/>
                </a:solidFill>
              </a:rPr>
              <a:t>going to hell and meeting Satan to</a:t>
            </a:r>
          </a:p>
          <a:p>
            <a:pPr marL="0" indent="0" algn="ctr">
              <a:spcBef>
                <a:spcPct val="0"/>
              </a:spcBef>
              <a:buNone/>
            </a:pPr>
            <a:r>
              <a:rPr lang="en-US" dirty="0" smtClean="0">
                <a:solidFill>
                  <a:srgbClr val="00FFFF"/>
                </a:solidFill>
              </a:rPr>
              <a:t>going to heaven and meeting God.”</a:t>
            </a:r>
          </a:p>
          <a:p>
            <a:endParaRPr lang="en-GB" dirty="0" smtClean="0"/>
          </a:p>
          <a:p>
            <a:endParaRPr lang="en-GB" dirty="0"/>
          </a:p>
        </p:txBody>
      </p:sp>
      <p:pic>
        <p:nvPicPr>
          <p:cNvPr id="4" name="Picture 3"/>
          <p:cNvPicPr>
            <a:picLocks noChangeAspect="1" noChangeArrowheads="1"/>
          </p:cNvPicPr>
          <p:nvPr/>
        </p:nvPicPr>
        <p:blipFill>
          <a:blip r:embed="rId2"/>
          <a:srcRect/>
          <a:stretch>
            <a:fillRect/>
          </a:stretch>
        </p:blipFill>
        <p:spPr bwMode="auto">
          <a:xfrm>
            <a:off x="1828800" y="2590800"/>
            <a:ext cx="577515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Effects</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sz="2400" dirty="0" smtClean="0"/>
              <a:t>Similar to phencyclidine but less potent, with shorter duration.</a:t>
            </a:r>
          </a:p>
          <a:p>
            <a:pPr lvl="1">
              <a:buClr>
                <a:srgbClr val="66FF66"/>
              </a:buClr>
              <a:buFont typeface="Wingdings" charset="2"/>
              <a:buChar char="§"/>
            </a:pPr>
            <a:r>
              <a:rPr lang="en-US" sz="2200" dirty="0" smtClean="0">
                <a:ea typeface="ＭＳ Ｐゴシック" charset="-128"/>
              </a:rPr>
              <a:t>Distorted perception of the body, the environment, and time.</a:t>
            </a:r>
          </a:p>
          <a:p>
            <a:pPr lvl="1">
              <a:buClr>
                <a:srgbClr val="66FF66"/>
              </a:buClr>
              <a:buFont typeface="Wingdings" charset="2"/>
              <a:buChar char="§"/>
            </a:pPr>
            <a:r>
              <a:rPr lang="en-US" sz="2200" dirty="0" smtClean="0">
                <a:ea typeface="ＭＳ Ｐゴシック" charset="-128"/>
              </a:rPr>
              <a:t>Lack of responsive awareness to pain and the general environment, disconnection.</a:t>
            </a:r>
          </a:p>
          <a:p>
            <a:pPr>
              <a:buClr>
                <a:srgbClr val="00FFFF"/>
              </a:buClr>
              <a:buSzPct val="150000"/>
            </a:pPr>
            <a:r>
              <a:rPr lang="en-US" sz="2400" dirty="0" smtClean="0"/>
              <a:t>Used to achieve “higher” forms of consciousness.</a:t>
            </a:r>
          </a:p>
          <a:p>
            <a:pPr>
              <a:buClr>
                <a:srgbClr val="00FFFF"/>
              </a:buClr>
              <a:buSzPct val="150000"/>
            </a:pPr>
            <a:r>
              <a:rPr lang="en-US" sz="2400" dirty="0" smtClean="0"/>
              <a:t>Heightened capacity to discern causal connections in all things.</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FF00"/>
                </a:solidFill>
                <a:latin typeface="Arial"/>
                <a:cs typeface="Arial"/>
              </a:rPr>
              <a:t>Neurobiology</a:t>
            </a:r>
            <a:endParaRPr lang="en-GB" b="1" dirty="0">
              <a:solidFill>
                <a:srgbClr val="FFFF00"/>
              </a:solidFill>
              <a:latin typeface="Arial"/>
              <a:cs typeface="Arial"/>
            </a:endParaRPr>
          </a:p>
        </p:txBody>
      </p:sp>
      <p:sp>
        <p:nvSpPr>
          <p:cNvPr id="3" name="Content Placeholder 2"/>
          <p:cNvSpPr>
            <a:spLocks noGrp="1"/>
          </p:cNvSpPr>
          <p:nvPr>
            <p:ph idx="1"/>
          </p:nvPr>
        </p:nvSpPr>
        <p:spPr/>
        <p:txBody>
          <a:bodyPr/>
          <a:lstStyle/>
          <a:p>
            <a:pPr>
              <a:lnSpc>
                <a:spcPct val="90000"/>
              </a:lnSpc>
              <a:buClr>
                <a:srgbClr val="00FFFF"/>
              </a:buClr>
              <a:buSzPct val="150000"/>
            </a:pPr>
            <a:r>
              <a:rPr lang="en-US" sz="2400" dirty="0" smtClean="0"/>
              <a:t>Non-analgesic dissociative anesthetic used in children and animals.</a:t>
            </a:r>
          </a:p>
          <a:p>
            <a:pPr>
              <a:lnSpc>
                <a:spcPct val="90000"/>
              </a:lnSpc>
              <a:buClr>
                <a:srgbClr val="00FFFF"/>
              </a:buClr>
              <a:buSzPct val="150000"/>
            </a:pPr>
            <a:r>
              <a:rPr lang="en-US" sz="2400" dirty="0" smtClean="0"/>
              <a:t>Non-competitive NMDA antagonist.</a:t>
            </a:r>
          </a:p>
          <a:p>
            <a:pPr>
              <a:lnSpc>
                <a:spcPct val="90000"/>
              </a:lnSpc>
              <a:buClr>
                <a:srgbClr val="00FFFF"/>
              </a:buClr>
              <a:buSzPct val="150000"/>
            </a:pPr>
            <a:r>
              <a:rPr lang="en-US" sz="2400" dirty="0" smtClean="0"/>
              <a:t>NMDA inhibition is related to:</a:t>
            </a:r>
          </a:p>
          <a:p>
            <a:pPr lvl="1">
              <a:lnSpc>
                <a:spcPct val="90000"/>
              </a:lnSpc>
              <a:buClr>
                <a:srgbClr val="66FF66"/>
              </a:buClr>
              <a:buFont typeface="Wingdings" charset="2"/>
              <a:buChar char="§"/>
            </a:pPr>
            <a:r>
              <a:rPr lang="en-US" dirty="0" err="1" smtClean="0">
                <a:ea typeface="ＭＳ Ｐゴシック" charset="-128"/>
              </a:rPr>
              <a:t>Schizotypal</a:t>
            </a:r>
            <a:r>
              <a:rPr lang="en-US" dirty="0" smtClean="0">
                <a:ea typeface="ＭＳ Ｐゴシック" charset="-128"/>
              </a:rPr>
              <a:t> symptoms</a:t>
            </a:r>
          </a:p>
          <a:p>
            <a:pPr lvl="1">
              <a:lnSpc>
                <a:spcPct val="90000"/>
              </a:lnSpc>
              <a:buClr>
                <a:srgbClr val="66FF66"/>
              </a:buClr>
              <a:buFont typeface="Wingdings" charset="2"/>
              <a:buChar char="§"/>
            </a:pPr>
            <a:r>
              <a:rPr lang="en-US" dirty="0" smtClean="0">
                <a:ea typeface="ＭＳ Ｐゴシック" charset="-128"/>
              </a:rPr>
              <a:t>Dissociative symptoms</a:t>
            </a:r>
          </a:p>
          <a:p>
            <a:endParaRPr lang="en-GB" dirty="0"/>
          </a:p>
        </p:txBody>
      </p:sp>
      <p:pic>
        <p:nvPicPr>
          <p:cNvPr id="4" name="Picture 3"/>
          <p:cNvPicPr>
            <a:picLocks noChangeAspect="1" noChangeArrowheads="1"/>
          </p:cNvPicPr>
          <p:nvPr/>
        </p:nvPicPr>
        <p:blipFill>
          <a:blip r:embed="rId2"/>
          <a:srcRect/>
          <a:stretch>
            <a:fillRect/>
          </a:stretch>
        </p:blipFill>
        <p:spPr bwMode="auto">
          <a:xfrm>
            <a:off x="5257800" y="3962400"/>
            <a:ext cx="3293632" cy="2624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Intoxication</a:t>
            </a:r>
            <a:endParaRPr lang="en-GB" dirty="0">
              <a:solidFill>
                <a:srgbClr val="FFFF00"/>
              </a:solidFill>
            </a:endParaRPr>
          </a:p>
        </p:txBody>
      </p:sp>
      <p:sp>
        <p:nvSpPr>
          <p:cNvPr id="3" name="Content Placeholder 2"/>
          <p:cNvSpPr>
            <a:spLocks noGrp="1"/>
          </p:cNvSpPr>
          <p:nvPr>
            <p:ph idx="1"/>
          </p:nvPr>
        </p:nvSpPr>
        <p:spPr/>
        <p:txBody>
          <a:bodyPr>
            <a:normAutofit/>
          </a:bodyPr>
          <a:lstStyle/>
          <a:p>
            <a:pPr>
              <a:buClr>
                <a:srgbClr val="00FFFF"/>
              </a:buClr>
              <a:buSzPct val="150000"/>
            </a:pPr>
            <a:r>
              <a:rPr lang="en-US" sz="2400" dirty="0" smtClean="0"/>
              <a:t>Mild doses:</a:t>
            </a:r>
          </a:p>
          <a:p>
            <a:pPr lvl="1">
              <a:buClr>
                <a:srgbClr val="66FF66"/>
              </a:buClr>
              <a:buFont typeface="Wingdings" charset="2"/>
              <a:buChar char="§"/>
            </a:pPr>
            <a:r>
              <a:rPr lang="en-US" dirty="0" smtClean="0">
                <a:ea typeface="ＭＳ Ｐゴシック" charset="-128"/>
              </a:rPr>
              <a:t>Autistic stare (“sightless staring”)</a:t>
            </a:r>
          </a:p>
          <a:p>
            <a:pPr lvl="1">
              <a:buClr>
                <a:srgbClr val="66FF66"/>
              </a:buClr>
              <a:buFont typeface="Wingdings" charset="2"/>
              <a:buChar char="§"/>
            </a:pPr>
            <a:r>
              <a:rPr lang="en-US" dirty="0" smtClean="0">
                <a:ea typeface="ＭＳ Ｐゴシック" charset="-128"/>
              </a:rPr>
              <a:t>Paucity of thinking</a:t>
            </a:r>
          </a:p>
          <a:p>
            <a:pPr>
              <a:buClr>
                <a:srgbClr val="00FFFF"/>
              </a:buClr>
              <a:buSzPct val="150000"/>
            </a:pPr>
            <a:r>
              <a:rPr lang="en-US" sz="2400" dirty="0" smtClean="0"/>
              <a:t>Higher doses:</a:t>
            </a:r>
          </a:p>
          <a:p>
            <a:pPr lvl="1">
              <a:buClr>
                <a:srgbClr val="66FF66"/>
              </a:buClr>
              <a:buFont typeface="Wingdings" charset="2"/>
              <a:buChar char="§"/>
            </a:pPr>
            <a:r>
              <a:rPr lang="en-US" dirty="0" smtClean="0">
                <a:ea typeface="ＭＳ Ｐゴシック" charset="-128"/>
              </a:rPr>
              <a:t>K-hole (zombie-like state), accidents</a:t>
            </a:r>
          </a:p>
          <a:p>
            <a:pPr lvl="1">
              <a:buClr>
                <a:srgbClr val="66FF66"/>
              </a:buClr>
              <a:buFont typeface="Wingdings" charset="2"/>
              <a:buChar char="§"/>
            </a:pPr>
            <a:r>
              <a:rPr lang="en-US" dirty="0" smtClean="0">
                <a:ea typeface="ＭＳ Ｐゴシック" charset="-128"/>
              </a:rPr>
              <a:t>Overdose is very rare (LD</a:t>
            </a:r>
            <a:r>
              <a:rPr lang="en-US" baseline="-25000" dirty="0" smtClean="0">
                <a:ea typeface="ＭＳ Ｐゴシック" charset="-128"/>
              </a:rPr>
              <a:t>50</a:t>
            </a:r>
            <a:r>
              <a:rPr lang="en-US" dirty="0" smtClean="0">
                <a:ea typeface="ＭＳ Ｐゴシック" charset="-128"/>
              </a:rPr>
              <a:t> is approximately 60 times the recreational dose).</a:t>
            </a:r>
          </a:p>
          <a:p>
            <a:pPr>
              <a:buClr>
                <a:srgbClr val="00FFFF"/>
              </a:buClr>
              <a:buSzPct val="150000"/>
            </a:pPr>
            <a:r>
              <a:rPr lang="en-US" sz="2400" dirty="0" smtClean="0"/>
              <a:t>Treat with calm reassurance and low-stimulation environment; avoid antipsychotics.</a:t>
            </a: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Withdrawal</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dirty="0" smtClean="0"/>
              <a:t>Both the anesthetic and behavioral effects remit soon after administration.</a:t>
            </a:r>
          </a:p>
          <a:p>
            <a:pPr>
              <a:buClr>
                <a:srgbClr val="00FFFF"/>
              </a:buClr>
              <a:buSzPct val="150000"/>
            </a:pPr>
            <a:r>
              <a:rPr lang="en-US" dirty="0" smtClean="0"/>
              <a:t>No indication for treatment.</a:t>
            </a:r>
          </a:p>
          <a:p>
            <a:pPr>
              <a:buNone/>
            </a:pP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Long Term Features</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sz="2400" dirty="0" smtClean="0"/>
              <a:t>Tolerance.</a:t>
            </a:r>
          </a:p>
          <a:p>
            <a:pPr>
              <a:buClr>
                <a:srgbClr val="00FFFF"/>
              </a:buClr>
              <a:buSzPct val="150000"/>
            </a:pPr>
            <a:r>
              <a:rPr lang="en-US" sz="2400" dirty="0" smtClean="0"/>
              <a:t>Long-lasting memory impairments among frequent users.</a:t>
            </a:r>
          </a:p>
          <a:p>
            <a:pPr>
              <a:buClr>
                <a:srgbClr val="00FFFF"/>
              </a:buClr>
              <a:buSzPct val="150000"/>
            </a:pPr>
            <a:r>
              <a:rPr lang="en-US" sz="2400" dirty="0" smtClean="0"/>
              <a:t>Flashbacks have been reported.</a:t>
            </a:r>
          </a:p>
          <a:p>
            <a:pPr>
              <a:buClr>
                <a:srgbClr val="00FFFF"/>
              </a:buClr>
              <a:buSzPct val="150000"/>
            </a:pPr>
            <a:endParaRPr lang="en-US" sz="2400" dirty="0" smtClean="0"/>
          </a:p>
          <a:p>
            <a:pPr>
              <a:buClr>
                <a:srgbClr val="00FFFF"/>
              </a:buClr>
              <a:buSzPct val="150000"/>
            </a:pPr>
            <a:r>
              <a:rPr lang="en-US" sz="2400" dirty="0" smtClean="0"/>
              <a:t>No FDA approved medications.</a:t>
            </a:r>
          </a:p>
          <a:p>
            <a:pPr>
              <a:buClr>
                <a:srgbClr val="00FFFF"/>
              </a:buClr>
              <a:buSzPct val="150000"/>
            </a:pPr>
            <a:r>
              <a:rPr lang="en-US" sz="2400" dirty="0" smtClean="0"/>
              <a:t>MET and CBT are the major treatment modalities.</a:t>
            </a:r>
          </a:p>
          <a:p>
            <a:pPr>
              <a:buNone/>
            </a:pP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447800"/>
          </a:xfrm>
        </p:spPr>
        <p:txBody>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800" b="1" dirty="0" smtClean="0"/>
              <a:t>GHB</a:t>
            </a:r>
            <a:r>
              <a:rPr lang="en-US" sz="2400" dirty="0" smtClean="0"/>
              <a:t/>
            </a:r>
            <a:br>
              <a:rPr lang="en-US" sz="2400" dirty="0" smtClean="0"/>
            </a:br>
            <a:r>
              <a:rPr lang="en-US" sz="2400" dirty="0" smtClean="0">
                <a:solidFill>
                  <a:srgbClr val="FFFF00"/>
                </a:solidFill>
              </a:rPr>
              <a:t>G</a:t>
            </a:r>
            <a:r>
              <a:rPr lang="en-US" sz="2400" dirty="0" smtClean="0"/>
              <a:t>amma-</a:t>
            </a:r>
            <a:r>
              <a:rPr lang="en-US" sz="2400" dirty="0" err="1" smtClean="0">
                <a:solidFill>
                  <a:srgbClr val="FFFF00"/>
                </a:solidFill>
              </a:rPr>
              <a:t>H</a:t>
            </a:r>
            <a:r>
              <a:rPr lang="en-US" sz="2400" dirty="0" err="1" smtClean="0"/>
              <a:t>ydroxy</a:t>
            </a:r>
            <a:r>
              <a:rPr lang="en-US" sz="2400" dirty="0" smtClean="0"/>
              <a:t>-</a:t>
            </a:r>
            <a:r>
              <a:rPr lang="en-US" sz="2400" dirty="0" smtClean="0">
                <a:solidFill>
                  <a:srgbClr val="FFFF00"/>
                </a:solidFill>
              </a:rPr>
              <a:t>B</a:t>
            </a:r>
            <a:r>
              <a:rPr lang="en-US" sz="2400" dirty="0" smtClean="0"/>
              <a:t>utyrate</a:t>
            </a:r>
            <a:r>
              <a:rPr lang="en-US" dirty="0" smtClean="0"/>
              <a:t/>
            </a:r>
            <a:br>
              <a:rPr lang="en-US" dirty="0" smtClean="0"/>
            </a:br>
            <a:endParaRPr lang="en-GB" dirty="0"/>
          </a:p>
        </p:txBody>
      </p:sp>
      <p:sp>
        <p:nvSpPr>
          <p:cNvPr id="3" name="Content Placeholder 2"/>
          <p:cNvSpPr>
            <a:spLocks noGrp="1"/>
          </p:cNvSpPr>
          <p:nvPr>
            <p:ph idx="1"/>
          </p:nvPr>
        </p:nvSpPr>
        <p:spPr>
          <a:xfrm>
            <a:off x="779463" y="1371600"/>
            <a:ext cx="7583487" cy="4666130"/>
          </a:xfrm>
        </p:spPr>
        <p:txBody>
          <a:bodyPr/>
          <a:lstStyle/>
          <a:p>
            <a:pPr marL="0" indent="0" algn="ctr">
              <a:spcBef>
                <a:spcPct val="0"/>
              </a:spcBef>
              <a:buNone/>
            </a:pPr>
            <a:r>
              <a:rPr lang="en-US" dirty="0" smtClean="0">
                <a:solidFill>
                  <a:srgbClr val="00FFFF"/>
                </a:solidFill>
              </a:rPr>
              <a:t>“When I wake up, I feel completely refreshed;</a:t>
            </a:r>
          </a:p>
          <a:p>
            <a:pPr marL="0" indent="0" algn="ctr">
              <a:spcBef>
                <a:spcPct val="0"/>
              </a:spcBef>
              <a:buNone/>
            </a:pPr>
            <a:r>
              <a:rPr lang="en-US" dirty="0" smtClean="0">
                <a:solidFill>
                  <a:srgbClr val="00FFFF"/>
                </a:solidFill>
              </a:rPr>
              <a:t>in comparison to the other drugs that are supposed to be ‘</a:t>
            </a:r>
            <a:r>
              <a:rPr lang="en-US" dirty="0" err="1" smtClean="0">
                <a:solidFill>
                  <a:srgbClr val="00FFFF"/>
                </a:solidFill>
              </a:rPr>
              <a:t>clean,’G</a:t>
            </a:r>
            <a:r>
              <a:rPr lang="en-US" dirty="0" smtClean="0">
                <a:solidFill>
                  <a:srgbClr val="00FFFF"/>
                </a:solidFill>
              </a:rPr>
              <a:t> really is clean.”</a:t>
            </a:r>
          </a:p>
          <a:p>
            <a:endParaRPr lang="en-GB" dirty="0"/>
          </a:p>
        </p:txBody>
      </p:sp>
      <p:pic>
        <p:nvPicPr>
          <p:cNvPr id="4" name="Picture 3"/>
          <p:cNvPicPr>
            <a:picLocks noChangeAspect="1" noChangeArrowheads="1"/>
          </p:cNvPicPr>
          <p:nvPr/>
        </p:nvPicPr>
        <p:blipFill>
          <a:blip r:embed="rId2"/>
          <a:srcRect t="7614"/>
          <a:stretch>
            <a:fillRect/>
          </a:stretch>
        </p:blipFill>
        <p:spPr bwMode="auto">
          <a:xfrm>
            <a:off x="2362200" y="2438400"/>
            <a:ext cx="4419600" cy="266700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2667000" y="5257800"/>
            <a:ext cx="3657600" cy="1315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pPr algn="ctr"/>
            <a:r>
              <a:rPr lang="en-GB" b="1" dirty="0" smtClean="0">
                <a:solidFill>
                  <a:srgbClr val="FFFF00"/>
                </a:solidFill>
                <a:latin typeface="Arial"/>
                <a:cs typeface="Arial"/>
              </a:rPr>
              <a:t>Crack/</a:t>
            </a:r>
            <a:r>
              <a:rPr lang="en-GB" b="1" dirty="0" err="1" smtClean="0">
                <a:solidFill>
                  <a:srgbClr val="FFFF00"/>
                </a:solidFill>
                <a:latin typeface="Arial"/>
                <a:cs typeface="Arial"/>
              </a:rPr>
              <a:t>Paco</a:t>
            </a:r>
            <a:r>
              <a:rPr lang="en-GB" b="1" dirty="0" smtClean="0">
                <a:solidFill>
                  <a:srgbClr val="FFFF00"/>
                </a:solidFill>
                <a:latin typeface="Arial"/>
                <a:cs typeface="Arial"/>
              </a:rPr>
              <a:t> Production Step 1</a:t>
            </a:r>
            <a:endParaRPr lang="en-GB" b="1" dirty="0">
              <a:solidFill>
                <a:srgbClr val="FFFF00"/>
              </a:solidFill>
              <a:latin typeface="Arial"/>
              <a:cs typeface="Arial"/>
            </a:endParaRPr>
          </a:p>
        </p:txBody>
      </p:sp>
      <p:graphicFrame>
        <p:nvGraphicFramePr>
          <p:cNvPr id="7" name="Content Placeholder 6"/>
          <p:cNvGraphicFramePr>
            <a:graphicFrameLocks noGrp="1"/>
          </p:cNvGraphicFramePr>
          <p:nvPr>
            <p:ph idx="1"/>
          </p:nvPr>
        </p:nvGraphicFramePr>
        <p:xfrm>
          <a:off x="304800" y="1295400"/>
          <a:ext cx="8610600" cy="4953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Plus 7"/>
          <p:cNvSpPr/>
          <p:nvPr/>
        </p:nvSpPr>
        <p:spPr>
          <a:xfrm>
            <a:off x="838200" y="2743200"/>
            <a:ext cx="537029" cy="457201"/>
          </a:xfrm>
          <a:prstGeom prst="math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solidFill>
                <a:srgbClr val="800000"/>
              </a:solidFill>
            </a:endParaRPr>
          </a:p>
        </p:txBody>
      </p:sp>
      <p:sp>
        <p:nvSpPr>
          <p:cNvPr id="9" name="Down Arrow 8"/>
          <p:cNvSpPr/>
          <p:nvPr/>
        </p:nvSpPr>
        <p:spPr>
          <a:xfrm>
            <a:off x="4419600" y="4572000"/>
            <a:ext cx="609600" cy="685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Effects</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sz="2400" dirty="0" smtClean="0"/>
              <a:t>Sensual drug, like MDMA, but also resulting in “the greatest sex ever.”</a:t>
            </a:r>
          </a:p>
          <a:p>
            <a:pPr>
              <a:buClr>
                <a:srgbClr val="00FFFF"/>
              </a:buClr>
              <a:buSzPct val="150000"/>
            </a:pPr>
            <a:endParaRPr lang="en-US" sz="2400" dirty="0" smtClean="0"/>
          </a:p>
          <a:p>
            <a:pPr>
              <a:buClr>
                <a:srgbClr val="00FFFF"/>
              </a:buClr>
              <a:buSzPct val="150000"/>
            </a:pPr>
            <a:r>
              <a:rPr lang="en-US" sz="2400" dirty="0" smtClean="0"/>
              <a:t>Relaxation, tranquility, placidity, mild euphoria, </a:t>
            </a:r>
            <a:r>
              <a:rPr lang="en-US" sz="2400" dirty="0" err="1" smtClean="0"/>
              <a:t>disinhibition</a:t>
            </a:r>
            <a:r>
              <a:rPr lang="en-US" sz="2400" dirty="0" smtClean="0"/>
              <a:t>.</a:t>
            </a:r>
          </a:p>
          <a:p>
            <a:pPr>
              <a:buClr>
                <a:srgbClr val="00FFFF"/>
              </a:buClr>
              <a:buSzPct val="150000"/>
              <a:buNone/>
            </a:pPr>
            <a:endParaRPr lang="en-US" sz="2400" dirty="0" smtClean="0"/>
          </a:p>
          <a:p>
            <a:pPr>
              <a:buClr>
                <a:srgbClr val="00FFFF"/>
              </a:buClr>
              <a:buSzPct val="150000"/>
            </a:pPr>
            <a:r>
              <a:rPr lang="en-US" sz="2400" dirty="0" smtClean="0"/>
              <a:t>Temporary amnesia (hence “the date rape drug”).</a:t>
            </a:r>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Intoxication</a:t>
            </a:r>
            <a:endParaRPr lang="en-GB" dirty="0">
              <a:solidFill>
                <a:srgbClr val="FFFF00"/>
              </a:solidFill>
            </a:endParaRPr>
          </a:p>
        </p:txBody>
      </p:sp>
      <p:sp>
        <p:nvSpPr>
          <p:cNvPr id="3" name="Content Placeholder 2"/>
          <p:cNvSpPr>
            <a:spLocks noGrp="1"/>
          </p:cNvSpPr>
          <p:nvPr>
            <p:ph idx="1"/>
          </p:nvPr>
        </p:nvSpPr>
        <p:spPr/>
        <p:txBody>
          <a:bodyPr>
            <a:normAutofit/>
          </a:bodyPr>
          <a:lstStyle/>
          <a:p>
            <a:pPr>
              <a:buClr>
                <a:srgbClr val="00FFFF"/>
              </a:buClr>
              <a:buSzPct val="150000"/>
            </a:pPr>
            <a:r>
              <a:rPr lang="en-US" sz="2400" dirty="0" smtClean="0"/>
              <a:t>Steep dose-response curve:</a:t>
            </a:r>
          </a:p>
          <a:p>
            <a:pPr lvl="1">
              <a:buClr>
                <a:srgbClr val="66FF66"/>
              </a:buClr>
              <a:buFont typeface="Wingdings" charset="2"/>
              <a:buChar char="§"/>
            </a:pPr>
            <a:r>
              <a:rPr lang="en-US" dirty="0" smtClean="0">
                <a:ea typeface="ＭＳ Ｐゴシック" charset="-128"/>
              </a:rPr>
              <a:t>Ataxia, loss of coordination.</a:t>
            </a:r>
          </a:p>
          <a:p>
            <a:pPr lvl="1">
              <a:buClr>
                <a:srgbClr val="66FF66"/>
              </a:buClr>
              <a:buFont typeface="Wingdings" charset="2"/>
              <a:buChar char="§"/>
            </a:pPr>
            <a:r>
              <a:rPr lang="en-US" dirty="0" smtClean="0">
                <a:ea typeface="ＭＳ Ｐゴシック" charset="-128"/>
              </a:rPr>
              <a:t>Respiratory depression, </a:t>
            </a:r>
            <a:r>
              <a:rPr lang="en-US" dirty="0" err="1" smtClean="0">
                <a:ea typeface="ＭＳ Ｐゴシック" charset="-128"/>
              </a:rPr>
              <a:t>bradycardia</a:t>
            </a:r>
            <a:r>
              <a:rPr lang="en-US" dirty="0" smtClean="0">
                <a:ea typeface="ＭＳ Ｐゴシック" charset="-128"/>
              </a:rPr>
              <a:t>.</a:t>
            </a:r>
          </a:p>
          <a:p>
            <a:pPr lvl="1">
              <a:buClr>
                <a:srgbClr val="66FF66"/>
              </a:buClr>
              <a:buFont typeface="Wingdings" charset="2"/>
              <a:buChar char="§"/>
            </a:pPr>
            <a:r>
              <a:rPr lang="en-US" dirty="0" smtClean="0">
                <a:ea typeface="ＭＳ Ｐゴシック" charset="-128"/>
              </a:rPr>
              <a:t>Coma, persistent vegetative states, death</a:t>
            </a:r>
          </a:p>
          <a:p>
            <a:pPr lvl="1">
              <a:buClr>
                <a:srgbClr val="66FF66"/>
              </a:buClr>
              <a:buFont typeface="Wingdings" charset="2"/>
              <a:buChar char="§"/>
            </a:pPr>
            <a:r>
              <a:rPr lang="en-US" dirty="0" smtClean="0">
                <a:ea typeface="ＭＳ Ｐゴシック" charset="-128"/>
              </a:rPr>
              <a:t>Overdose is a real danger (LD</a:t>
            </a:r>
            <a:r>
              <a:rPr lang="en-US" baseline="-25000" dirty="0" smtClean="0">
                <a:ea typeface="ＭＳ Ｐゴシック" charset="-128"/>
              </a:rPr>
              <a:t>50</a:t>
            </a:r>
            <a:r>
              <a:rPr lang="en-US" dirty="0" smtClean="0">
                <a:ea typeface="ＭＳ Ｐゴシック" charset="-128"/>
              </a:rPr>
              <a:t> is only 5 times the recreational dose).</a:t>
            </a:r>
          </a:p>
          <a:p>
            <a:pPr lvl="1">
              <a:buClr>
                <a:srgbClr val="66FF66"/>
              </a:buClr>
              <a:buFont typeface="Wingdings" charset="2"/>
              <a:buChar char="§"/>
            </a:pPr>
            <a:r>
              <a:rPr lang="en-US" dirty="0" smtClean="0">
                <a:ea typeface="ＭＳ Ｐゴシック" charset="-128"/>
              </a:rPr>
              <a:t>Synergistic effect with alcohol/other sedatives.</a:t>
            </a:r>
          </a:p>
          <a:p>
            <a:pPr>
              <a:buClr>
                <a:srgbClr val="00FFFF"/>
              </a:buClr>
              <a:buSzPct val="150000"/>
            </a:pPr>
            <a:r>
              <a:rPr lang="en-US" sz="2400" dirty="0" smtClean="0"/>
              <a:t>Treat as a medical emergency:</a:t>
            </a:r>
          </a:p>
          <a:p>
            <a:pPr lvl="1">
              <a:buClr>
                <a:srgbClr val="66FF66"/>
              </a:buClr>
              <a:buFont typeface="Wingdings" charset="2"/>
              <a:buChar char="§"/>
            </a:pPr>
            <a:r>
              <a:rPr lang="en-US" dirty="0" smtClean="0">
                <a:ea typeface="ＭＳ Ｐゴシック" charset="-128"/>
              </a:rPr>
              <a:t>ABCs, consider Intensive Care Unit admission.</a:t>
            </a:r>
          </a:p>
          <a:p>
            <a:pPr lvl="1">
              <a:buClr>
                <a:srgbClr val="66FF66"/>
              </a:buClr>
              <a:buFont typeface="Wingdings" charset="2"/>
              <a:buChar char="§"/>
            </a:pPr>
            <a:r>
              <a:rPr lang="en-US" dirty="0" smtClean="0">
                <a:ea typeface="ＭＳ Ｐゴシック" charset="-128"/>
              </a:rPr>
              <a:t>Atropine for </a:t>
            </a:r>
            <a:r>
              <a:rPr lang="en-US" dirty="0" err="1" smtClean="0">
                <a:ea typeface="ＭＳ Ｐゴシック" charset="-128"/>
              </a:rPr>
              <a:t>bradycardia</a:t>
            </a:r>
            <a:r>
              <a:rPr lang="en-US" dirty="0" smtClean="0">
                <a:ea typeface="ＭＳ Ｐゴシック" charset="-128"/>
              </a:rPr>
              <a:t>.</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Withdrawal</a:t>
            </a:r>
            <a:endParaRPr lang="en-GB" dirty="0">
              <a:solidFill>
                <a:srgbClr val="FFFF00"/>
              </a:solidFill>
            </a:endParaRPr>
          </a:p>
        </p:txBody>
      </p:sp>
      <p:sp>
        <p:nvSpPr>
          <p:cNvPr id="3" name="Content Placeholder 2"/>
          <p:cNvSpPr>
            <a:spLocks noGrp="1"/>
          </p:cNvSpPr>
          <p:nvPr>
            <p:ph idx="1"/>
          </p:nvPr>
        </p:nvSpPr>
        <p:spPr/>
        <p:txBody>
          <a:bodyPr>
            <a:normAutofit/>
          </a:bodyPr>
          <a:lstStyle/>
          <a:p>
            <a:pPr>
              <a:buClr>
                <a:srgbClr val="00FFFF"/>
              </a:buClr>
              <a:buSzPct val="150000"/>
            </a:pPr>
            <a:r>
              <a:rPr lang="en-US" sz="2400" dirty="0" smtClean="0"/>
              <a:t>Withdrawal is rare but severe.</a:t>
            </a:r>
          </a:p>
          <a:p>
            <a:pPr>
              <a:buClr>
                <a:srgbClr val="00FFFF"/>
              </a:buClr>
              <a:buSzPct val="150000"/>
            </a:pPr>
            <a:r>
              <a:rPr lang="en-US" sz="2400" u="sng" dirty="0" smtClean="0"/>
              <a:t>Mild withdrawal</a:t>
            </a:r>
            <a:r>
              <a:rPr lang="en-US" sz="2400" dirty="0" smtClean="0"/>
              <a:t> may persist for several weeks after cessation of use:</a:t>
            </a:r>
          </a:p>
          <a:p>
            <a:pPr lvl="1">
              <a:buClr>
                <a:srgbClr val="66FF66"/>
              </a:buClr>
              <a:buFont typeface="Wingdings" charset="2"/>
              <a:buChar char="§"/>
            </a:pPr>
            <a:r>
              <a:rPr lang="en-US" sz="2162" dirty="0" smtClean="0">
                <a:ea typeface="ＭＳ Ｐゴシック" charset="-128"/>
              </a:rPr>
              <a:t>Anxiety, tremor, insomnia.</a:t>
            </a:r>
          </a:p>
          <a:p>
            <a:pPr lvl="1">
              <a:buClr>
                <a:srgbClr val="66FF66"/>
              </a:buClr>
              <a:buFont typeface="Wingdings" charset="2"/>
              <a:buChar char="§"/>
            </a:pPr>
            <a:r>
              <a:rPr lang="en-US" sz="2162" dirty="0" smtClean="0">
                <a:ea typeface="ＭＳ Ｐゴシック" charset="-128"/>
              </a:rPr>
              <a:t>“Feelings of doom.”</a:t>
            </a:r>
            <a:endParaRPr lang="en-US" sz="2400" dirty="0" smtClean="0">
              <a:ea typeface="ＭＳ Ｐゴシック" charset="-128"/>
            </a:endParaRPr>
          </a:p>
          <a:p>
            <a:pPr>
              <a:buClr>
                <a:srgbClr val="00FFFF"/>
              </a:buClr>
              <a:buSzPct val="150000"/>
            </a:pPr>
            <a:r>
              <a:rPr lang="en-US" sz="2400" u="sng" dirty="0" smtClean="0"/>
              <a:t>Severe withdrawal</a:t>
            </a:r>
            <a:r>
              <a:rPr lang="en-US" sz="2400" dirty="0" smtClean="0"/>
              <a:t> resembles barbiturate withdrawal:</a:t>
            </a:r>
          </a:p>
          <a:p>
            <a:pPr lvl="1">
              <a:buClr>
                <a:srgbClr val="66FF66"/>
              </a:buClr>
              <a:buFont typeface="Wingdings" charset="2"/>
              <a:buChar char="§"/>
            </a:pPr>
            <a:r>
              <a:rPr lang="en-US" dirty="0" smtClean="0">
                <a:ea typeface="ＭＳ Ｐゴシック" charset="-128"/>
              </a:rPr>
              <a:t>Treat with benzodiazepines.</a:t>
            </a:r>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Long Term Features</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sz="2400" dirty="0" smtClean="0"/>
              <a:t>Physiological dependence.</a:t>
            </a:r>
          </a:p>
          <a:p>
            <a:pPr>
              <a:buClr>
                <a:srgbClr val="00FFFF"/>
              </a:buClr>
              <a:buSzPct val="150000"/>
            </a:pPr>
            <a:r>
              <a:rPr lang="en-US" sz="2400" dirty="0" smtClean="0"/>
              <a:t>Most patients who overdose on GHB recover completely.</a:t>
            </a:r>
          </a:p>
          <a:p>
            <a:pPr>
              <a:buClr>
                <a:srgbClr val="00FFFF"/>
              </a:buClr>
              <a:buSzPct val="150000"/>
            </a:pPr>
            <a:endParaRPr lang="en-US" sz="2400" dirty="0" smtClean="0"/>
          </a:p>
          <a:p>
            <a:pPr>
              <a:buClr>
                <a:srgbClr val="00FFFF"/>
              </a:buClr>
              <a:buSzPct val="150000"/>
            </a:pPr>
            <a:r>
              <a:rPr lang="en-US" sz="2400" dirty="0" smtClean="0"/>
              <a:t>No FDA approved medications.</a:t>
            </a:r>
          </a:p>
          <a:p>
            <a:pPr>
              <a:buClr>
                <a:srgbClr val="00FFFF"/>
              </a:buClr>
              <a:buSzPct val="150000"/>
            </a:pPr>
            <a:r>
              <a:rPr lang="en-US" sz="2400" dirty="0" smtClean="0"/>
              <a:t>MET and CBT are the major treatment modalities.</a:t>
            </a:r>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Neurobiology</a:t>
            </a:r>
            <a:endParaRPr lang="en-GB" dirty="0">
              <a:solidFill>
                <a:srgbClr val="FFFF00"/>
              </a:solidFill>
            </a:endParaRPr>
          </a:p>
        </p:txBody>
      </p:sp>
      <p:sp>
        <p:nvSpPr>
          <p:cNvPr id="3" name="Content Placeholder 2"/>
          <p:cNvSpPr>
            <a:spLocks noGrp="1"/>
          </p:cNvSpPr>
          <p:nvPr>
            <p:ph idx="1"/>
          </p:nvPr>
        </p:nvSpPr>
        <p:spPr/>
        <p:txBody>
          <a:bodyPr/>
          <a:lstStyle/>
          <a:p>
            <a:pPr>
              <a:buClr>
                <a:srgbClr val="00FFFF"/>
              </a:buClr>
              <a:buSzPct val="150000"/>
            </a:pPr>
            <a:r>
              <a:rPr lang="en-US" dirty="0" smtClean="0"/>
              <a:t>GHB is a neurotransmitter.</a:t>
            </a:r>
          </a:p>
          <a:p>
            <a:pPr>
              <a:buClr>
                <a:srgbClr val="00FFFF"/>
              </a:buClr>
              <a:buSzPct val="150000"/>
            </a:pPr>
            <a:r>
              <a:rPr lang="en-US" dirty="0" smtClean="0"/>
              <a:t>It is both a precursor and a metabolite of GABA.</a:t>
            </a:r>
          </a:p>
          <a:p>
            <a:pPr>
              <a:buClr>
                <a:srgbClr val="00FFFF"/>
              </a:buClr>
              <a:buSzPct val="150000"/>
            </a:pPr>
            <a:r>
              <a:rPr lang="en-US" dirty="0" smtClean="0"/>
              <a:t>Activity on both the GABA and the GHB binding sites, results in:</a:t>
            </a:r>
            <a:endParaRPr lang="en-US" sz="2400" dirty="0" smtClean="0"/>
          </a:p>
          <a:p>
            <a:pPr lvl="1">
              <a:buClr>
                <a:srgbClr val="66FF66"/>
              </a:buClr>
              <a:buFont typeface="Wingdings" charset="2"/>
              <a:buChar char="§"/>
            </a:pPr>
            <a:r>
              <a:rPr lang="en-US" dirty="0" smtClean="0">
                <a:ea typeface="ＭＳ Ｐゴシック" charset="-128"/>
              </a:rPr>
              <a:t>Temporary suppression of dopamine,</a:t>
            </a:r>
          </a:p>
          <a:p>
            <a:pPr lvl="1">
              <a:buClr>
                <a:srgbClr val="66FF66"/>
              </a:buClr>
              <a:buFont typeface="Wingdings" charset="2"/>
              <a:buChar char="§"/>
            </a:pPr>
            <a:r>
              <a:rPr lang="en-US" dirty="0" smtClean="0">
                <a:ea typeface="ＭＳ Ｐゴシック" charset="-128"/>
              </a:rPr>
              <a:t>Subsequent marked release of dopamine, and</a:t>
            </a:r>
          </a:p>
          <a:p>
            <a:pPr lvl="1">
              <a:buClr>
                <a:srgbClr val="66FF66"/>
              </a:buClr>
              <a:buFont typeface="Wingdings" charset="2"/>
              <a:buChar char="§"/>
            </a:pPr>
            <a:r>
              <a:rPr lang="en-US" dirty="0" smtClean="0">
                <a:ea typeface="ＭＳ Ｐゴシック" charset="-128"/>
              </a:rPr>
              <a:t>Increased release of endogenous </a:t>
            </a:r>
            <a:r>
              <a:rPr lang="en-US" dirty="0" err="1" smtClean="0">
                <a:ea typeface="ＭＳ Ｐゴシック" charset="-128"/>
              </a:rPr>
              <a:t>opioids</a:t>
            </a:r>
            <a:r>
              <a:rPr lang="en-US" dirty="0" smtClean="0">
                <a:ea typeface="ＭＳ Ｐゴシック" charset="-128"/>
              </a:rPr>
              <a:t>.</a:t>
            </a:r>
          </a:p>
          <a:p>
            <a:pPr>
              <a:buClr>
                <a:srgbClr val="00FFFF"/>
              </a:buClr>
              <a:buSzPct val="150000"/>
            </a:pPr>
            <a:r>
              <a:rPr lang="en-US" dirty="0" smtClean="0"/>
              <a:t>Also it is a highly regulated Schedule III medication for narcolepsy (</a:t>
            </a:r>
            <a:r>
              <a:rPr lang="en-US" dirty="0" err="1" smtClean="0"/>
              <a:t>Xyrem</a:t>
            </a:r>
            <a:r>
              <a:rPr lang="en-US" dirty="0" smtClean="0"/>
              <a:t>).</a:t>
            </a:r>
            <a:endParaRPr lang="en-US" sz="2800" dirty="0" smtClean="0"/>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FF00"/>
                </a:solidFill>
              </a:rPr>
              <a:t>Club Drugs (Brief summary)</a:t>
            </a:r>
            <a:endParaRPr lang="en-GB" b="1" dirty="0">
              <a:solidFill>
                <a:srgbClr val="FFFF00"/>
              </a:solidFill>
            </a:endParaRPr>
          </a:p>
        </p:txBody>
      </p:sp>
      <p:graphicFrame>
        <p:nvGraphicFramePr>
          <p:cNvPr id="4" name="Content Placeholder 3"/>
          <p:cNvGraphicFramePr>
            <a:graphicFrameLocks noGrp="1"/>
          </p:cNvGraphicFramePr>
          <p:nvPr>
            <p:ph idx="1"/>
          </p:nvPr>
        </p:nvGraphicFramePr>
        <p:xfrm>
          <a:off x="779463" y="1828800"/>
          <a:ext cx="7583487" cy="1854200"/>
        </p:xfrm>
        <a:graphic>
          <a:graphicData uri="http://schemas.openxmlformats.org/drawingml/2006/table">
            <a:tbl>
              <a:tblPr firstRow="1" bandRow="1">
                <a:tableStyleId>{5C22544A-7EE6-4342-B048-85BDC9FD1C3A}</a:tableStyleId>
              </a:tblPr>
              <a:tblGrid>
                <a:gridCol w="2527829"/>
                <a:gridCol w="2527829"/>
                <a:gridCol w="2527829"/>
              </a:tblGrid>
              <a:tr h="370840">
                <a:tc>
                  <a:txBody>
                    <a:bodyPr/>
                    <a:lstStyle/>
                    <a:p>
                      <a:endParaRPr lang="en-GB" dirty="0"/>
                    </a:p>
                  </a:txBody>
                  <a:tcPr/>
                </a:tc>
                <a:tc>
                  <a:txBody>
                    <a:bodyPr/>
                    <a:lstStyle/>
                    <a:p>
                      <a:pPr algn="ctr"/>
                      <a:r>
                        <a:rPr lang="en-GB" dirty="0" smtClean="0"/>
                        <a:t>+</a:t>
                      </a:r>
                      <a:endParaRPr lang="en-GB" dirty="0"/>
                    </a:p>
                  </a:txBody>
                  <a:tcPr/>
                </a:tc>
                <a:tc>
                  <a:txBody>
                    <a:bodyPr/>
                    <a:lstStyle/>
                    <a:p>
                      <a:pPr algn="ctr"/>
                      <a:r>
                        <a:rPr lang="en-GB" dirty="0" smtClean="0"/>
                        <a:t>-</a:t>
                      </a:r>
                      <a:endParaRPr lang="en-GB" dirty="0"/>
                    </a:p>
                  </a:txBody>
                  <a:tcPr/>
                </a:tc>
              </a:tr>
              <a:tr h="370840">
                <a:tc>
                  <a:txBody>
                    <a:bodyPr/>
                    <a:lstStyle/>
                    <a:p>
                      <a:r>
                        <a:rPr lang="en-GB" dirty="0" smtClean="0"/>
                        <a:t>X</a:t>
                      </a:r>
                      <a:endParaRPr lang="en-GB" dirty="0"/>
                    </a:p>
                  </a:txBody>
                  <a:tcPr/>
                </a:tc>
                <a:tc>
                  <a:txBody>
                    <a:bodyPr/>
                    <a:lstStyle/>
                    <a:p>
                      <a:r>
                        <a:rPr lang="en-GB" dirty="0" err="1" smtClean="0"/>
                        <a:t>Emphaty</a:t>
                      </a:r>
                      <a:endParaRPr lang="en-GB" dirty="0"/>
                    </a:p>
                  </a:txBody>
                  <a:tcPr/>
                </a:tc>
                <a:tc>
                  <a:txBody>
                    <a:bodyPr/>
                    <a:lstStyle/>
                    <a:p>
                      <a:r>
                        <a:rPr lang="en-GB" dirty="0" smtClean="0"/>
                        <a:t>Serotonin Disruption</a:t>
                      </a:r>
                      <a:endParaRPr lang="en-GB" dirty="0"/>
                    </a:p>
                  </a:txBody>
                  <a:tcPr/>
                </a:tc>
              </a:tr>
              <a:tr h="370840">
                <a:tc>
                  <a:txBody>
                    <a:bodyPr/>
                    <a:lstStyle/>
                    <a:p>
                      <a:r>
                        <a:rPr lang="en-GB" dirty="0" smtClean="0"/>
                        <a:t>K</a:t>
                      </a:r>
                      <a:endParaRPr lang="en-GB" dirty="0"/>
                    </a:p>
                  </a:txBody>
                  <a:tcPr/>
                </a:tc>
                <a:tc>
                  <a:txBody>
                    <a:bodyPr/>
                    <a:lstStyle/>
                    <a:p>
                      <a:r>
                        <a:rPr lang="en-GB" dirty="0" smtClean="0"/>
                        <a:t>Dissociation</a:t>
                      </a:r>
                      <a:endParaRPr lang="en-GB" dirty="0"/>
                    </a:p>
                  </a:txBody>
                  <a:tcPr/>
                </a:tc>
                <a:tc>
                  <a:txBody>
                    <a:bodyPr/>
                    <a:lstStyle/>
                    <a:p>
                      <a:r>
                        <a:rPr lang="en-GB" dirty="0" smtClean="0"/>
                        <a:t>Accidents</a:t>
                      </a:r>
                      <a:endParaRPr lang="en-GB" dirty="0"/>
                    </a:p>
                  </a:txBody>
                  <a:tcPr/>
                </a:tc>
              </a:tr>
              <a:tr h="370840">
                <a:tc>
                  <a:txBody>
                    <a:bodyPr/>
                    <a:lstStyle/>
                    <a:p>
                      <a:r>
                        <a:rPr lang="en-GB" dirty="0" smtClean="0"/>
                        <a:t>G</a:t>
                      </a:r>
                      <a:endParaRPr lang="en-GB" dirty="0"/>
                    </a:p>
                  </a:txBody>
                  <a:tcPr/>
                </a:tc>
                <a:tc>
                  <a:txBody>
                    <a:bodyPr/>
                    <a:lstStyle/>
                    <a:p>
                      <a:r>
                        <a:rPr lang="en-GB" dirty="0" smtClean="0"/>
                        <a:t>Sex</a:t>
                      </a:r>
                      <a:endParaRPr lang="en-GB" dirty="0"/>
                    </a:p>
                  </a:txBody>
                  <a:tcPr/>
                </a:tc>
                <a:tc>
                  <a:txBody>
                    <a:bodyPr/>
                    <a:lstStyle/>
                    <a:p>
                      <a:r>
                        <a:rPr lang="en-GB" dirty="0" smtClean="0"/>
                        <a:t>Death</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pic>
        <p:nvPicPr>
          <p:cNvPr id="8" name="Picture 7" descr="Club Drugs.tiff"/>
          <p:cNvPicPr>
            <a:picLocks noChangeAspect="1"/>
          </p:cNvPicPr>
          <p:nvPr/>
        </p:nvPicPr>
        <p:blipFill>
          <a:blip r:embed="rId2"/>
          <a:stretch>
            <a:fillRect/>
          </a:stretch>
        </p:blipFill>
        <p:spPr>
          <a:xfrm>
            <a:off x="3429000" y="3962400"/>
            <a:ext cx="2362200" cy="19812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Arial" charset="0"/>
              </a:rPr>
              <a:t>Conclusions</a:t>
            </a:r>
            <a:endParaRPr lang="en-GB"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buClr>
                <a:srgbClr val="00FFFF"/>
              </a:buClr>
              <a:buSzPct val="150000"/>
            </a:pPr>
            <a:r>
              <a:rPr lang="en-US" dirty="0" smtClean="0"/>
              <a:t>Harm Reduction techniques may decrease disease transmission, reduce crime, decrease overall mortality and morbidity, and result in reduced health care costs associated with drug use</a:t>
            </a:r>
          </a:p>
          <a:p>
            <a:pPr>
              <a:buClr>
                <a:srgbClr val="00FFFF"/>
              </a:buClr>
              <a:buSzPct val="150000"/>
            </a:pPr>
            <a:r>
              <a:rPr lang="en-US" dirty="0" smtClean="0">
                <a:ea typeface="ＭＳ Ｐゴシック" charset="-128"/>
              </a:rPr>
              <a:t>Treatment of crack-cocaine and club drugs requires a comprehensive assessment of the patient’s psychological, medical, forensic and drug use history</a:t>
            </a:r>
          </a:p>
          <a:p>
            <a:pPr>
              <a:buClr>
                <a:srgbClr val="00FFFF"/>
              </a:buClr>
              <a:buSzPct val="150000"/>
            </a:pPr>
            <a:r>
              <a:rPr lang="en-US" dirty="0" smtClean="0">
                <a:ea typeface="ＭＳ Ｐゴシック" charset="-128"/>
              </a:rPr>
              <a:t>Counseling (individual and/or group) and other behavioral therapies are critical components of effective treatment</a:t>
            </a:r>
          </a:p>
          <a:p>
            <a:pPr>
              <a:buClr>
                <a:srgbClr val="00FFFF"/>
              </a:buClr>
              <a:buSzPct val="150000"/>
            </a:pPr>
            <a:r>
              <a:rPr lang="en-US" dirty="0" smtClean="0">
                <a:ea typeface="ＭＳ Ｐゴシック" charset="-128"/>
              </a:rPr>
              <a:t>Medications are important elements to be considered for the treatment of patients with crack cocaine and club drugs  combined with counseling and other behavioral therapies </a:t>
            </a:r>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FF00"/>
                </a:solidFill>
              </a:rPr>
              <a:t>Resources</a:t>
            </a:r>
            <a:endParaRPr lang="en-GB" b="1" dirty="0">
              <a:solidFill>
                <a:srgbClr val="FFFF00"/>
              </a:solidFill>
            </a:endParaRPr>
          </a:p>
        </p:txBody>
      </p:sp>
      <p:sp>
        <p:nvSpPr>
          <p:cNvPr id="3" name="Content Placeholder 2"/>
          <p:cNvSpPr>
            <a:spLocks noGrp="1"/>
          </p:cNvSpPr>
          <p:nvPr>
            <p:ph idx="1"/>
          </p:nvPr>
        </p:nvSpPr>
        <p:spPr>
          <a:xfrm>
            <a:off x="457200" y="1828800"/>
            <a:ext cx="8305799" cy="4208930"/>
          </a:xfrm>
        </p:spPr>
        <p:txBody>
          <a:bodyPr/>
          <a:lstStyle/>
          <a:p>
            <a:r>
              <a:rPr lang="en-GB" dirty="0" err="1" smtClean="0"/>
              <a:t>Center</a:t>
            </a:r>
            <a:r>
              <a:rPr lang="en-GB" dirty="0" smtClean="0"/>
              <a:t> for Substance Abuse Treatment: Matrix intensive outpatient treatment for people with stimulant use disorders </a:t>
            </a:r>
            <a:r>
              <a:rPr lang="en-US" dirty="0" smtClean="0">
                <a:hlinkClick r:id="rId2"/>
              </a:rPr>
              <a:t>http://www.oas.samhsa.gov/matrixStimulantHandbook/family.pdf</a:t>
            </a:r>
            <a:endParaRPr lang="en-US" dirty="0" smtClean="0"/>
          </a:p>
          <a:p>
            <a:r>
              <a:rPr lang="en-US" dirty="0" smtClean="0"/>
              <a:t>National Institute on Drug Abuse (NIDA): </a:t>
            </a:r>
            <a:r>
              <a:rPr lang="en-US" dirty="0" smtClean="0">
                <a:hlinkClick r:id="rId3"/>
              </a:rPr>
              <a:t>www.nida.nih.gov/nidahome.html</a:t>
            </a:r>
            <a:endParaRPr lang="en-US" dirty="0" smtClean="0"/>
          </a:p>
          <a:p>
            <a:r>
              <a:rPr lang="en-US" dirty="0" smtClean="0"/>
              <a:t>NIDA on Club Drugs: </a:t>
            </a:r>
            <a:r>
              <a:rPr lang="en-US" dirty="0" smtClean="0">
                <a:hlinkClick r:id="rId4"/>
              </a:rPr>
              <a:t>http://www.clubdrugs.org/</a:t>
            </a:r>
            <a:endParaRPr lang="en-US" dirty="0" smtClean="0"/>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295400"/>
            <a:ext cx="7583487" cy="914400"/>
          </a:xfrm>
        </p:spPr>
        <p:txBody>
          <a:bodyPr/>
          <a:lstStyle/>
          <a:p>
            <a:pPr algn="ctr"/>
            <a:r>
              <a:rPr lang="en-GB" dirty="0" smtClean="0"/>
              <a:t>THANKS! </a:t>
            </a:r>
            <a:r>
              <a:rPr lang="en-GB" dirty="0" err="1" smtClean="0"/>
              <a:t>Gracias</a:t>
            </a:r>
            <a:r>
              <a:rPr lang="en-GB" dirty="0" smtClean="0"/>
              <a:t>! </a:t>
            </a:r>
            <a:r>
              <a:rPr lang="en-GB" dirty="0" smtClean="0">
                <a:solidFill>
                  <a:srgbClr val="FFFF00"/>
                </a:solidFill>
              </a:rPr>
              <a:t>Obrigado!</a:t>
            </a:r>
            <a:endParaRPr lang="en-GB" dirty="0"/>
          </a:p>
        </p:txBody>
      </p:sp>
      <p:sp>
        <p:nvSpPr>
          <p:cNvPr id="3" name="Content Placeholder 2"/>
          <p:cNvSpPr>
            <a:spLocks noGrp="1"/>
          </p:cNvSpPr>
          <p:nvPr>
            <p:ph idx="1"/>
          </p:nvPr>
        </p:nvSpPr>
        <p:spPr>
          <a:xfrm>
            <a:off x="779463" y="2743200"/>
            <a:ext cx="7583487" cy="3294530"/>
          </a:xfrm>
        </p:spPr>
        <p:txBody>
          <a:bodyPr/>
          <a:lstStyle/>
          <a:p>
            <a:pPr algn="ctr"/>
            <a:r>
              <a:rPr lang="en-GB" sz="2400" dirty="0" smtClean="0"/>
              <a:t>Questions? Comments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bazuco.tiff"/>
          <p:cNvPicPr>
            <a:picLocks noGrp="1" noChangeAspect="1"/>
          </p:cNvPicPr>
          <p:nvPr>
            <p:ph idx="1"/>
          </p:nvPr>
        </p:nvPicPr>
        <p:blipFill>
          <a:blip r:embed="rId2"/>
          <a:srcRect l="-9613" r="-9613"/>
          <a:stretch>
            <a:fillRect/>
          </a:stretch>
        </p:blipFill>
        <p:spPr/>
      </p:pic>
      <p:sp>
        <p:nvSpPr>
          <p:cNvPr id="5" name="Rectangle 4"/>
          <p:cNvSpPr/>
          <p:nvPr/>
        </p:nvSpPr>
        <p:spPr>
          <a:xfrm>
            <a:off x="1371600" y="2828836"/>
            <a:ext cx="6991350" cy="3416320"/>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solidFill>
                  <a:schemeClr val="bg1"/>
                </a:solidFill>
              </a:rPr>
              <a:t>An addict sells individual doses of PBC so that </a:t>
            </a:r>
            <a:r>
              <a:rPr lang="en-US" dirty="0" err="1" smtClean="0">
                <a:solidFill>
                  <a:schemeClr val="bg1"/>
                </a:solidFill>
              </a:rPr>
              <a:t>s</a:t>
            </a:r>
            <a:r>
              <a:rPr lang="en-US" dirty="0" smtClean="0">
                <a:solidFill>
                  <a:schemeClr val="bg1"/>
                </a:solidFill>
              </a:rPr>
              <a:t>/he can afford to consume it herself. For about R$2, users can buy enough of this type of cocaine for a 15-minute high.</a:t>
            </a:r>
            <a:endParaRPr lang="en-GB"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pPr algn="ctr"/>
            <a:r>
              <a:rPr lang="en-GB" b="1" dirty="0" smtClean="0">
                <a:solidFill>
                  <a:srgbClr val="FFFF00"/>
                </a:solidFill>
                <a:latin typeface="Arial"/>
                <a:cs typeface="Arial"/>
              </a:rPr>
              <a:t>Crack/</a:t>
            </a:r>
            <a:r>
              <a:rPr lang="en-GB" b="1" dirty="0" err="1" smtClean="0">
                <a:solidFill>
                  <a:srgbClr val="FFFF00"/>
                </a:solidFill>
                <a:latin typeface="Arial"/>
                <a:cs typeface="Arial"/>
              </a:rPr>
              <a:t>Paco</a:t>
            </a:r>
            <a:r>
              <a:rPr lang="en-GB" b="1" dirty="0" smtClean="0">
                <a:solidFill>
                  <a:srgbClr val="FFFF00"/>
                </a:solidFill>
                <a:latin typeface="Arial"/>
                <a:cs typeface="Arial"/>
              </a:rPr>
              <a:t> Production Step 2</a:t>
            </a:r>
            <a:endParaRPr lang="en-GB" b="1" dirty="0">
              <a:solidFill>
                <a:srgbClr val="FFFF00"/>
              </a:solidFill>
              <a:latin typeface="Arial"/>
              <a:cs typeface="Arial"/>
            </a:endParaRPr>
          </a:p>
        </p:txBody>
      </p:sp>
      <p:sp>
        <p:nvSpPr>
          <p:cNvPr id="3" name="Content Placeholder 2"/>
          <p:cNvSpPr>
            <a:spLocks noGrp="1"/>
          </p:cNvSpPr>
          <p:nvPr>
            <p:ph idx="1"/>
          </p:nvPr>
        </p:nvSpPr>
        <p:spPr>
          <a:xfrm>
            <a:off x="779463" y="1425388"/>
            <a:ext cx="8059737" cy="4899212"/>
          </a:xfrm>
        </p:spPr>
        <p:txBody>
          <a:bodyPr>
            <a:normAutofit fontScale="25000" lnSpcReduction="20000"/>
          </a:bodyPr>
          <a:lstStyle/>
          <a:p>
            <a:pPr lvl="0" algn="ctr">
              <a:buNone/>
            </a:pPr>
            <a:r>
              <a:rPr lang="en-US" sz="9600" b="1" dirty="0" smtClean="0"/>
              <a:t>Cocaine Base (PBC)</a:t>
            </a:r>
            <a:r>
              <a:rPr lang="en-US" sz="9600" dirty="0" smtClean="0"/>
              <a:t>----</a:t>
            </a:r>
            <a:r>
              <a:rPr lang="en-US" sz="9600" i="1" dirty="0" err="1" smtClean="0"/>
              <a:t>Paco/bazuco/pitillo</a:t>
            </a:r>
            <a:r>
              <a:rPr lang="en-US" sz="9600" i="1" dirty="0" smtClean="0"/>
              <a:t>-smoked/smoked with tobacco</a:t>
            </a:r>
          </a:p>
          <a:p>
            <a:pPr lvl="0" algn="ctr">
              <a:buNone/>
            </a:pPr>
            <a:endParaRPr lang="en-US" sz="2400" i="1" dirty="0" smtClean="0"/>
          </a:p>
          <a:p>
            <a:pPr lvl="0" algn="ctr">
              <a:buNone/>
            </a:pPr>
            <a:endParaRPr lang="en-US" sz="2400" i="1" dirty="0" smtClean="0"/>
          </a:p>
          <a:p>
            <a:pPr lvl="0" algn="ctr">
              <a:buNone/>
            </a:pPr>
            <a:endParaRPr lang="en-US" sz="2400" i="1" dirty="0" smtClean="0"/>
          </a:p>
          <a:p>
            <a:pPr marL="0" lvl="0" indent="0">
              <a:lnSpc>
                <a:spcPct val="120000"/>
              </a:lnSpc>
              <a:spcBef>
                <a:spcPts val="0"/>
              </a:spcBef>
              <a:buNone/>
            </a:pPr>
            <a:r>
              <a:rPr lang="en-US" sz="5600" dirty="0" smtClean="0">
                <a:ln>
                  <a:solidFill>
                    <a:schemeClr val="bg1"/>
                  </a:solidFill>
                </a:ln>
              </a:rPr>
              <a:t>+ potassium permanganate                 + sodium bicarbonate</a:t>
            </a:r>
            <a:r>
              <a:rPr lang="en-US" sz="5600" dirty="0" smtClean="0">
                <a:ln>
                  <a:solidFill>
                    <a:schemeClr val="tx1"/>
                  </a:solidFill>
                </a:ln>
              </a:rPr>
              <a:t> </a:t>
            </a:r>
          </a:p>
          <a:p>
            <a:pPr marL="0" lvl="0" indent="0">
              <a:lnSpc>
                <a:spcPct val="120000"/>
              </a:lnSpc>
              <a:spcBef>
                <a:spcPts val="0"/>
              </a:spcBef>
              <a:buNone/>
            </a:pPr>
            <a:r>
              <a:rPr lang="en-US" sz="5600" dirty="0" smtClean="0">
                <a:ln>
                  <a:solidFill>
                    <a:schemeClr val="bg1"/>
                  </a:solidFill>
                </a:ln>
              </a:rPr>
              <a:t>+ </a:t>
            </a:r>
            <a:r>
              <a:rPr lang="en-US" sz="5600" dirty="0" err="1" smtClean="0">
                <a:ln>
                  <a:solidFill>
                    <a:schemeClr val="bg1"/>
                  </a:solidFill>
                </a:ln>
              </a:rPr>
              <a:t>sulphuric</a:t>
            </a:r>
            <a:r>
              <a:rPr lang="en-US" sz="5600" dirty="0" smtClean="0">
                <a:ln>
                  <a:solidFill>
                    <a:schemeClr val="bg1"/>
                  </a:solidFill>
                </a:ln>
              </a:rPr>
              <a:t>/hydrochloric acid              +acid/acetone</a:t>
            </a:r>
          </a:p>
          <a:p>
            <a:pPr marL="0" lvl="0" indent="0">
              <a:lnSpc>
                <a:spcPct val="120000"/>
              </a:lnSpc>
              <a:spcBef>
                <a:spcPts val="0"/>
              </a:spcBef>
              <a:buNone/>
            </a:pPr>
            <a:r>
              <a:rPr lang="en-US" sz="5600" dirty="0" smtClean="0">
                <a:ln>
                  <a:solidFill>
                    <a:schemeClr val="bg1"/>
                  </a:solidFill>
                </a:ln>
              </a:rPr>
              <a:t>+ ammonia</a:t>
            </a:r>
            <a:r>
              <a:rPr lang="en-US" sz="5600" dirty="0" smtClean="0"/>
              <a:t>	                        +ether/ethanol</a:t>
            </a:r>
          </a:p>
          <a:p>
            <a:pPr marL="0" lvl="0" indent="0">
              <a:lnSpc>
                <a:spcPct val="120000"/>
              </a:lnSpc>
              <a:spcBef>
                <a:spcPts val="0"/>
              </a:spcBef>
              <a:buNone/>
            </a:pPr>
            <a:endParaRPr lang="en-US" sz="5600" dirty="0" smtClean="0"/>
          </a:p>
          <a:p>
            <a:pPr marL="0" lvl="0" indent="0">
              <a:lnSpc>
                <a:spcPct val="120000"/>
              </a:lnSpc>
              <a:spcBef>
                <a:spcPts val="0"/>
              </a:spcBef>
              <a:buNone/>
            </a:pPr>
            <a:endParaRPr lang="en-US" sz="5600" dirty="0" smtClean="0"/>
          </a:p>
          <a:p>
            <a:pPr marL="0" lvl="0" indent="0">
              <a:lnSpc>
                <a:spcPct val="120000"/>
              </a:lnSpc>
              <a:spcBef>
                <a:spcPts val="0"/>
              </a:spcBef>
              <a:buNone/>
            </a:pPr>
            <a:r>
              <a:rPr lang="en-US" sz="5600" dirty="0" smtClean="0"/>
              <a:t>   </a:t>
            </a:r>
          </a:p>
          <a:p>
            <a:pPr marL="0" lvl="0" indent="0">
              <a:lnSpc>
                <a:spcPct val="120000"/>
              </a:lnSpc>
              <a:spcBef>
                <a:spcPts val="0"/>
              </a:spcBef>
              <a:buNone/>
            </a:pPr>
            <a:endParaRPr lang="en-US" sz="5600" dirty="0" smtClean="0"/>
          </a:p>
          <a:p>
            <a:pPr marL="0" lvl="0" indent="0">
              <a:lnSpc>
                <a:spcPct val="120000"/>
              </a:lnSpc>
              <a:spcBef>
                <a:spcPts val="0"/>
              </a:spcBef>
              <a:buNone/>
            </a:pPr>
            <a:endParaRPr lang="en-US" sz="5600" dirty="0" smtClean="0"/>
          </a:p>
          <a:p>
            <a:pPr marL="0" lvl="0" indent="0" algn="r">
              <a:lnSpc>
                <a:spcPct val="120000"/>
              </a:lnSpc>
              <a:spcBef>
                <a:spcPts val="0"/>
              </a:spcBef>
              <a:buNone/>
            </a:pPr>
            <a:endParaRPr lang="en-US" sz="5600" dirty="0" smtClean="0"/>
          </a:p>
          <a:p>
            <a:pPr marL="0" indent="0">
              <a:lnSpc>
                <a:spcPct val="120000"/>
              </a:lnSpc>
              <a:spcBef>
                <a:spcPts val="0"/>
              </a:spcBef>
              <a:buNone/>
            </a:pPr>
            <a:r>
              <a:rPr lang="en-US" sz="9600" dirty="0" smtClean="0">
                <a:ln>
                  <a:solidFill>
                    <a:schemeClr val="bg1"/>
                  </a:solidFill>
                </a:ln>
              </a:rPr>
              <a:t>Cocaine Base “washed paste”----</a:t>
            </a:r>
            <a:r>
              <a:rPr lang="en-US" sz="9600" dirty="0" err="1" smtClean="0">
                <a:ln>
                  <a:solidFill>
                    <a:schemeClr val="bg1"/>
                  </a:solidFill>
                </a:ln>
              </a:rPr>
              <a:t>Paco/bazuco/pitillo</a:t>
            </a:r>
            <a:r>
              <a:rPr lang="en-US" sz="9600" dirty="0" smtClean="0">
                <a:ln>
                  <a:solidFill>
                    <a:schemeClr val="bg1"/>
                  </a:solidFill>
                </a:ln>
              </a:rPr>
              <a:t>-smoked/smoked with tobacco</a:t>
            </a:r>
          </a:p>
          <a:p>
            <a:pPr marL="0" lvl="0" indent="0">
              <a:lnSpc>
                <a:spcPct val="120000"/>
              </a:lnSpc>
              <a:spcBef>
                <a:spcPts val="0"/>
              </a:spcBef>
              <a:buNone/>
            </a:pPr>
            <a:endParaRPr lang="en-US" sz="9600" dirty="0" smtClean="0"/>
          </a:p>
          <a:p>
            <a:pPr marL="0" lvl="0" indent="0">
              <a:lnSpc>
                <a:spcPct val="120000"/>
              </a:lnSpc>
              <a:spcBef>
                <a:spcPts val="0"/>
              </a:spcBef>
              <a:buNone/>
            </a:pPr>
            <a:endParaRPr lang="en-US" sz="9600" dirty="0" smtClean="0"/>
          </a:p>
          <a:p>
            <a:pPr marL="0" lvl="0" indent="0">
              <a:lnSpc>
                <a:spcPct val="120000"/>
              </a:lnSpc>
              <a:spcBef>
                <a:spcPts val="0"/>
              </a:spcBef>
              <a:buNone/>
            </a:pPr>
            <a:r>
              <a:rPr lang="en-US" sz="9600" dirty="0" smtClean="0"/>
              <a:t>  </a:t>
            </a:r>
          </a:p>
          <a:p>
            <a:pPr marL="0" lvl="0" indent="0">
              <a:lnSpc>
                <a:spcPct val="120000"/>
              </a:lnSpc>
              <a:spcBef>
                <a:spcPts val="0"/>
              </a:spcBef>
              <a:buNone/>
            </a:pPr>
            <a:endParaRPr lang="en-US" sz="1400" dirty="0" smtClean="0"/>
          </a:p>
          <a:p>
            <a:pPr marL="0" lvl="0" indent="0">
              <a:lnSpc>
                <a:spcPct val="120000"/>
              </a:lnSpc>
              <a:spcBef>
                <a:spcPts val="0"/>
              </a:spcBef>
              <a:buNone/>
            </a:pPr>
            <a:endParaRPr lang="en-US" sz="1400" dirty="0" smtClean="0"/>
          </a:p>
          <a:p>
            <a:pPr marL="0" lvl="0" indent="0">
              <a:lnSpc>
                <a:spcPct val="120000"/>
              </a:lnSpc>
              <a:spcBef>
                <a:spcPts val="0"/>
              </a:spcBef>
              <a:buNone/>
            </a:pPr>
            <a:r>
              <a:rPr lang="en-US" sz="1730" dirty="0" smtClean="0"/>
              <a:t>	</a:t>
            </a:r>
          </a:p>
          <a:p>
            <a:pPr lvl="0" algn="ctr">
              <a:buNone/>
            </a:pPr>
            <a:endParaRPr lang="en-US" sz="2400" i="1" dirty="0" smtClean="0"/>
          </a:p>
          <a:p>
            <a:pPr lvl="0">
              <a:buNone/>
            </a:pPr>
            <a:endParaRPr lang="en-US" sz="2400" i="1" dirty="0" smtClean="0"/>
          </a:p>
          <a:p>
            <a:pPr lvl="0">
              <a:buNone/>
            </a:pPr>
            <a:endParaRPr lang="en-US" sz="2400" dirty="0" smtClean="0"/>
          </a:p>
          <a:p>
            <a:pPr>
              <a:buNone/>
            </a:pPr>
            <a:r>
              <a:rPr lang="en-GB" dirty="0" smtClean="0"/>
              <a:t> </a:t>
            </a:r>
            <a:endParaRPr lang="en-GB" dirty="0"/>
          </a:p>
        </p:txBody>
      </p:sp>
      <p:sp>
        <p:nvSpPr>
          <p:cNvPr id="4" name="Right Arrow 3"/>
          <p:cNvSpPr/>
          <p:nvPr/>
        </p:nvSpPr>
        <p:spPr>
          <a:xfrm>
            <a:off x="5791200" y="3331464"/>
            <a:ext cx="978408"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Plus 4"/>
          <p:cNvSpPr/>
          <p:nvPr/>
        </p:nvSpPr>
        <p:spPr>
          <a:xfrm>
            <a:off x="1295400" y="2362200"/>
            <a:ext cx="533400" cy="457200"/>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6" name="Plus 5"/>
          <p:cNvSpPr/>
          <p:nvPr/>
        </p:nvSpPr>
        <p:spPr>
          <a:xfrm>
            <a:off x="4660392" y="2362200"/>
            <a:ext cx="609600" cy="457200"/>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Down Arrow 6"/>
          <p:cNvSpPr/>
          <p:nvPr/>
        </p:nvSpPr>
        <p:spPr>
          <a:xfrm>
            <a:off x="1586484" y="3816096"/>
            <a:ext cx="484632" cy="97840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Rectangle 7"/>
          <p:cNvSpPr/>
          <p:nvPr/>
        </p:nvSpPr>
        <p:spPr>
          <a:xfrm>
            <a:off x="779463" y="1425388"/>
            <a:ext cx="7583487" cy="9368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buNone/>
            </a:pPr>
            <a:r>
              <a:rPr lang="en-US" sz="2400" b="1" dirty="0" smtClean="0"/>
              <a:t>Cocaine Base Paste (PBC)</a:t>
            </a:r>
            <a:r>
              <a:rPr lang="en-US" sz="2400" dirty="0" smtClean="0"/>
              <a:t>----</a:t>
            </a:r>
            <a:r>
              <a:rPr lang="en-US" sz="2400" i="1" dirty="0" err="1" smtClean="0"/>
              <a:t>Paco/bazuco/pitillo</a:t>
            </a:r>
            <a:r>
              <a:rPr lang="en-US" sz="2400" i="1" dirty="0" smtClean="0"/>
              <a:t>-smoked/smoked with tobacco</a:t>
            </a:r>
          </a:p>
        </p:txBody>
      </p:sp>
      <p:sp>
        <p:nvSpPr>
          <p:cNvPr id="12" name="Plus 11"/>
          <p:cNvSpPr/>
          <p:nvPr/>
        </p:nvSpPr>
        <p:spPr>
          <a:xfrm>
            <a:off x="4660392" y="4236718"/>
            <a:ext cx="609600" cy="533400"/>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6" name="Rectangle 15"/>
          <p:cNvSpPr/>
          <p:nvPr/>
        </p:nvSpPr>
        <p:spPr>
          <a:xfrm>
            <a:off x="779463" y="3061716"/>
            <a:ext cx="2497137" cy="710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3886200" y="3061716"/>
            <a:ext cx="1905000" cy="710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6769608" y="2819400"/>
            <a:ext cx="2069592" cy="1485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ln>
                  <a:solidFill>
                    <a:schemeClr val="tx1"/>
                  </a:solidFill>
                </a:ln>
                <a:solidFill>
                  <a:schemeClr val="tx1"/>
                </a:solidFill>
              </a:rPr>
              <a:t>Crack/</a:t>
            </a:r>
            <a:r>
              <a:rPr lang="en-GB" sz="2400" i="1" dirty="0" err="1" smtClean="0">
                <a:ln>
                  <a:solidFill>
                    <a:schemeClr val="tx1"/>
                  </a:solidFill>
                </a:ln>
                <a:solidFill>
                  <a:schemeClr val="tx1"/>
                </a:solidFill>
              </a:rPr>
              <a:t>merla</a:t>
            </a:r>
            <a:endParaRPr lang="en-GB" sz="2400" i="1" dirty="0" smtClean="0">
              <a:ln>
                <a:solidFill>
                  <a:schemeClr val="tx1"/>
                </a:solidFill>
              </a:ln>
              <a:solidFill>
                <a:schemeClr val="tx1"/>
              </a:solidFill>
            </a:endParaRPr>
          </a:p>
          <a:p>
            <a:pPr algn="ctr"/>
            <a:r>
              <a:rPr lang="en-US" sz="2400" i="1" dirty="0" smtClean="0">
                <a:ln>
                  <a:solidFill>
                    <a:schemeClr val="tx1"/>
                  </a:solidFill>
                </a:ln>
                <a:solidFill>
                  <a:schemeClr val="tx1"/>
                </a:solidFill>
              </a:rPr>
              <a:t>S</a:t>
            </a:r>
            <a:r>
              <a:rPr lang="en-GB" sz="2400" i="1" dirty="0" err="1" smtClean="0">
                <a:ln>
                  <a:solidFill>
                    <a:schemeClr val="tx1"/>
                  </a:solidFill>
                </a:ln>
                <a:solidFill>
                  <a:schemeClr val="tx1"/>
                </a:solidFill>
              </a:rPr>
              <a:t>moked</a:t>
            </a:r>
            <a:r>
              <a:rPr lang="en-GB" sz="2400" i="1" dirty="0" smtClean="0">
                <a:ln>
                  <a:solidFill>
                    <a:schemeClr val="tx1"/>
                  </a:solidFill>
                </a:ln>
                <a:solidFill>
                  <a:schemeClr val="tx1"/>
                </a:solidFill>
              </a:rPr>
              <a:t>/inhaled</a:t>
            </a:r>
            <a:endParaRPr lang="en-GB" sz="2400" i="1" dirty="0">
              <a:ln>
                <a:solidFill>
                  <a:schemeClr val="tx1"/>
                </a:solidFill>
              </a:ln>
              <a:solidFill>
                <a:schemeClr val="tx1"/>
              </a:solidFill>
            </a:endParaRPr>
          </a:p>
        </p:txBody>
      </p:sp>
      <p:sp>
        <p:nvSpPr>
          <p:cNvPr id="19" name="Rectangle 18"/>
          <p:cNvSpPr/>
          <p:nvPr/>
        </p:nvSpPr>
        <p:spPr>
          <a:xfrm>
            <a:off x="779463" y="5638800"/>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779462" y="5334000"/>
            <a:ext cx="8059737" cy="12649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779463" y="5334000"/>
            <a:ext cx="7583487" cy="990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367982" y="4770118"/>
            <a:ext cx="8471218" cy="15544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825182" y="5017008"/>
            <a:ext cx="8014018" cy="10789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ln>
                  <a:solidFill>
                    <a:schemeClr val="tx1"/>
                  </a:solidFill>
                </a:ln>
                <a:solidFill>
                  <a:schemeClr val="tx1"/>
                </a:solidFill>
              </a:rPr>
              <a:t>Cocaine base “washed paste”</a:t>
            </a:r>
            <a:r>
              <a:rPr lang="en-US" sz="2400" i="1" dirty="0" smtClean="0">
                <a:solidFill>
                  <a:schemeClr val="tx1"/>
                </a:solidFill>
              </a:rPr>
              <a:t>---</a:t>
            </a:r>
            <a:r>
              <a:rPr lang="en-US" sz="2400" i="1" dirty="0" err="1" smtClean="0">
                <a:solidFill>
                  <a:schemeClr val="tx1"/>
                </a:solidFill>
              </a:rPr>
              <a:t>Paco/bazuco/pitillo</a:t>
            </a:r>
            <a:r>
              <a:rPr lang="en-US" sz="2400" i="1" dirty="0" smtClean="0">
                <a:solidFill>
                  <a:schemeClr val="tx1"/>
                </a:solidFill>
              </a:rPr>
              <a:t>-smoked/smoked with tobacco</a:t>
            </a:r>
            <a:r>
              <a:rPr lang="en-GB" sz="2400" b="1" dirty="0" smtClean="0">
                <a:ln>
                  <a:solidFill>
                    <a:schemeClr val="tx1"/>
                  </a:solidFill>
                </a:ln>
                <a:solidFill>
                  <a:schemeClr val="tx1"/>
                </a:solidFill>
              </a:rPr>
              <a:t> </a:t>
            </a:r>
            <a:endParaRPr lang="en-GB" dirty="0">
              <a:solidFill>
                <a:schemeClr val="tx1"/>
              </a:solidFill>
            </a:endParaRPr>
          </a:p>
        </p:txBody>
      </p:sp>
    </p:spTree>
  </p:cSld>
  <p:clrMapOvr>
    <a:masterClrMapping/>
  </p:clrMapOvr>
  <mc:AlternateContent xmlns:mp="http://schemas.microsoft.com/office/mac/powerpoint/2008/main">
    <mc:Choice Requires="mp">
      <mp:transition>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Crack/</a:t>
            </a:r>
            <a:r>
              <a:rPr lang="en-GB" dirty="0" err="1" smtClean="0"/>
              <a:t>Paco</a:t>
            </a:r>
            <a:r>
              <a:rPr lang="en-GB" dirty="0" smtClean="0"/>
              <a:t> Production steps</a:t>
            </a:r>
            <a:endParaRPr lang="en-GB" dirty="0"/>
          </a:p>
        </p:txBody>
      </p:sp>
      <p:pic>
        <p:nvPicPr>
          <p:cNvPr id="5" name="Content Placeholder 4" descr="Crack step1.tiff"/>
          <p:cNvPicPr>
            <a:picLocks noGrp="1" noChangeAspect="1"/>
          </p:cNvPicPr>
          <p:nvPr>
            <p:ph idx="1"/>
          </p:nvPr>
        </p:nvPicPr>
        <p:blipFill>
          <a:blip r:embed="rId2"/>
          <a:srcRect l="-10003" r="-10003"/>
          <a:stretch>
            <a:fillRect/>
          </a:stretch>
        </p:blipFill>
        <p:spPr/>
      </p:pic>
      <p:sp>
        <p:nvSpPr>
          <p:cNvPr id="6" name="Text Box 10"/>
          <p:cNvSpPr txBox="1">
            <a:spLocks noChangeArrowheads="1"/>
          </p:cNvSpPr>
          <p:nvPr/>
        </p:nvSpPr>
        <p:spPr bwMode="auto">
          <a:xfrm>
            <a:off x="990600" y="5977965"/>
            <a:ext cx="7221537" cy="738664"/>
          </a:xfrm>
          <a:prstGeom prst="rect">
            <a:avLst/>
          </a:prstGeom>
          <a:noFill/>
          <a:ln w="9525">
            <a:noFill/>
            <a:miter lim="800000"/>
            <a:headEnd/>
            <a:tailEnd/>
          </a:ln>
          <a:effectLst/>
        </p:spPr>
        <p:txBody>
          <a:bodyPr wrap="square">
            <a:prstTxWarp prst="textNoShape">
              <a:avLst/>
            </a:prstTxWarp>
            <a:spAutoFit/>
          </a:bodyPr>
          <a:lstStyle/>
          <a:p>
            <a:r>
              <a:rPr lang="en-US" sz="1400" b="1" dirty="0" smtClean="0">
                <a:solidFill>
                  <a:schemeClr val="bg1"/>
                </a:solidFill>
              </a:rPr>
              <a:t>Step 1 (left): Dissolving powder cocaine in hot water Step 2 (right): Adding sodium bicarbonate to the mixture</a:t>
            </a:r>
          </a:p>
          <a:p>
            <a:r>
              <a:rPr lang="en-US" sz="1400" b="1" dirty="0" smtClean="0">
                <a:solidFill>
                  <a:schemeClr val="accent3">
                    <a:lumMod val="60000"/>
                    <a:lumOff val="40000"/>
                  </a:schemeClr>
                </a:solidFill>
              </a:rPr>
              <a:t>Photo courtesy: </a:t>
            </a:r>
            <a:r>
              <a:rPr lang="en-US" sz="1400" b="1" dirty="0" smtClean="0">
                <a:hlinkClick r:id="rId3"/>
              </a:rPr>
              <a:t>U.S. Drug Enforcement Administration</a:t>
            </a:r>
            <a:endParaRPr lang="en-US" sz="14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FF00"/>
                </a:solidFill>
              </a:rPr>
              <a:t>Crack/</a:t>
            </a:r>
            <a:r>
              <a:rPr lang="en-GB" dirty="0" err="1" smtClean="0">
                <a:solidFill>
                  <a:srgbClr val="FFFF00"/>
                </a:solidFill>
              </a:rPr>
              <a:t>Paco</a:t>
            </a:r>
            <a:r>
              <a:rPr lang="en-GB" dirty="0" smtClean="0">
                <a:solidFill>
                  <a:srgbClr val="FFFF00"/>
                </a:solidFill>
              </a:rPr>
              <a:t> Production steps</a:t>
            </a:r>
            <a:endParaRPr lang="en-GB" dirty="0">
              <a:solidFill>
                <a:srgbClr val="FFFF00"/>
              </a:solidFill>
            </a:endParaRPr>
          </a:p>
        </p:txBody>
      </p:sp>
      <p:pic>
        <p:nvPicPr>
          <p:cNvPr id="4" name="Content Placeholder 3" descr="crack step2.tiff"/>
          <p:cNvPicPr>
            <a:picLocks noGrp="1" noChangeAspect="1"/>
          </p:cNvPicPr>
          <p:nvPr>
            <p:ph idx="1"/>
          </p:nvPr>
        </p:nvPicPr>
        <p:blipFill>
          <a:blip r:embed="rId2"/>
          <a:srcRect l="-9566" r="-9566"/>
          <a:stretch>
            <a:fillRect/>
          </a:stretch>
        </p:blipFill>
        <p:spPr/>
      </p:pic>
      <p:sp>
        <p:nvSpPr>
          <p:cNvPr id="5" name="Rectangle 4"/>
          <p:cNvSpPr/>
          <p:nvPr/>
        </p:nvSpPr>
        <p:spPr>
          <a:xfrm>
            <a:off x="1143000" y="6037730"/>
            <a:ext cx="6747338" cy="523220"/>
          </a:xfrm>
          <a:prstGeom prst="rect">
            <a:avLst/>
          </a:prstGeom>
        </p:spPr>
        <p:txBody>
          <a:bodyPr wrap="square">
            <a:spAutoFit/>
          </a:bodyPr>
          <a:lstStyle/>
          <a:p>
            <a:pPr algn="ctr"/>
            <a:r>
              <a:rPr lang="en-US" sz="1400" dirty="0" smtClean="0">
                <a:solidFill>
                  <a:schemeClr val="bg1"/>
                </a:solidFill>
              </a:rPr>
              <a:t>Step 3 (left): Boiling the solution to separate out the solids Step 4 (right): Cooling the separated mixture</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09600"/>
          </a:xfrm>
        </p:spPr>
        <p:txBody>
          <a:bodyPr/>
          <a:lstStyle/>
          <a:p>
            <a:pPr algn="ctr"/>
            <a:r>
              <a:rPr lang="en-GB" b="1" dirty="0" smtClean="0">
                <a:solidFill>
                  <a:srgbClr val="FFFF00"/>
                </a:solidFill>
                <a:latin typeface="Arial"/>
                <a:cs typeface="Arial"/>
              </a:rPr>
              <a:t>Crack/</a:t>
            </a:r>
            <a:r>
              <a:rPr lang="en-GB" b="1" dirty="0" err="1" smtClean="0">
                <a:solidFill>
                  <a:srgbClr val="FFFF00"/>
                </a:solidFill>
                <a:latin typeface="Arial"/>
                <a:cs typeface="Arial"/>
              </a:rPr>
              <a:t>Paco</a:t>
            </a:r>
            <a:r>
              <a:rPr lang="en-GB" b="1" dirty="0" smtClean="0">
                <a:solidFill>
                  <a:srgbClr val="FFFF00"/>
                </a:solidFill>
                <a:latin typeface="Arial"/>
                <a:cs typeface="Arial"/>
              </a:rPr>
              <a:t> Production Step 3</a:t>
            </a:r>
            <a:endParaRPr lang="en-GB" b="1" dirty="0">
              <a:solidFill>
                <a:srgbClr val="FFFF00"/>
              </a:solidFill>
              <a:latin typeface="Arial"/>
              <a:cs typeface="Arial"/>
            </a:endParaRPr>
          </a:p>
        </p:txBody>
      </p:sp>
      <p:sp>
        <p:nvSpPr>
          <p:cNvPr id="3" name="Content Placeholder 2"/>
          <p:cNvSpPr>
            <a:spLocks noGrp="1"/>
          </p:cNvSpPr>
          <p:nvPr>
            <p:ph idx="1"/>
          </p:nvPr>
        </p:nvSpPr>
        <p:spPr>
          <a:xfrm>
            <a:off x="779464" y="1425387"/>
            <a:ext cx="8059736" cy="5173531"/>
          </a:xfrm>
        </p:spPr>
        <p:txBody>
          <a:bodyPr>
            <a:normAutofit fontScale="25000" lnSpcReduction="20000"/>
          </a:bodyPr>
          <a:lstStyle/>
          <a:p>
            <a:pPr lvl="0" algn="ctr">
              <a:buNone/>
            </a:pPr>
            <a:r>
              <a:rPr lang="en-US" sz="9600" b="1" dirty="0" smtClean="0"/>
              <a:t>Cocaine Base (PBC)</a:t>
            </a:r>
            <a:r>
              <a:rPr lang="en-US" sz="9600" dirty="0" smtClean="0"/>
              <a:t>----</a:t>
            </a:r>
            <a:r>
              <a:rPr lang="en-US" sz="9600" i="1" dirty="0" err="1" smtClean="0"/>
              <a:t>Paco/bazuco/pitillo</a:t>
            </a:r>
            <a:r>
              <a:rPr lang="en-US" sz="9600" i="1" dirty="0" smtClean="0"/>
              <a:t>-smoked/smoked with tobacco</a:t>
            </a:r>
          </a:p>
          <a:p>
            <a:pPr lvl="0" algn="ctr">
              <a:buNone/>
            </a:pPr>
            <a:endParaRPr lang="en-US" sz="2400" i="1" dirty="0" smtClean="0"/>
          </a:p>
          <a:p>
            <a:pPr lvl="0" algn="ctr">
              <a:buNone/>
            </a:pPr>
            <a:endParaRPr lang="en-US" sz="2400" i="1" dirty="0" smtClean="0"/>
          </a:p>
          <a:p>
            <a:pPr lvl="0" algn="ctr">
              <a:buNone/>
            </a:pPr>
            <a:endParaRPr lang="en-US" sz="2400" i="1" dirty="0" smtClean="0"/>
          </a:p>
          <a:p>
            <a:pPr marL="0" lvl="0" indent="0">
              <a:lnSpc>
                <a:spcPct val="120000"/>
              </a:lnSpc>
              <a:spcBef>
                <a:spcPts val="0"/>
              </a:spcBef>
              <a:buNone/>
            </a:pPr>
            <a:r>
              <a:rPr lang="en-US" sz="5600" dirty="0" smtClean="0">
                <a:ln>
                  <a:solidFill>
                    <a:schemeClr val="bg1"/>
                  </a:solidFill>
                </a:ln>
              </a:rPr>
              <a:t>+ hydrochloric acid             </a:t>
            </a:r>
            <a:r>
              <a:rPr lang="en-US" sz="5600" dirty="0" smtClean="0">
                <a:ln>
                  <a:solidFill>
                    <a:schemeClr val="tx1"/>
                  </a:solidFill>
                </a:ln>
              </a:rPr>
              <a:t> </a:t>
            </a:r>
          </a:p>
          <a:p>
            <a:pPr marL="0" lvl="0" indent="0">
              <a:lnSpc>
                <a:spcPct val="120000"/>
              </a:lnSpc>
              <a:spcBef>
                <a:spcPts val="0"/>
              </a:spcBef>
              <a:buNone/>
            </a:pPr>
            <a:r>
              <a:rPr lang="en-US" sz="5600" dirty="0" smtClean="0">
                <a:ln>
                  <a:solidFill>
                    <a:schemeClr val="bg1"/>
                  </a:solidFill>
                </a:ln>
              </a:rPr>
              <a:t>+ acetone</a:t>
            </a:r>
            <a:r>
              <a:rPr lang="en-US" sz="5600" dirty="0" smtClean="0"/>
              <a:t>/ether</a:t>
            </a:r>
          </a:p>
          <a:p>
            <a:pPr marL="0" lvl="0" indent="0">
              <a:lnSpc>
                <a:spcPct val="120000"/>
              </a:lnSpc>
              <a:spcBef>
                <a:spcPts val="0"/>
              </a:spcBef>
              <a:buNone/>
            </a:pPr>
            <a:r>
              <a:rPr lang="en-US" sz="5600" dirty="0" smtClean="0"/>
              <a:t>+ potassium permanganate</a:t>
            </a:r>
          </a:p>
          <a:p>
            <a:pPr marL="0" lvl="0" indent="0">
              <a:lnSpc>
                <a:spcPct val="120000"/>
              </a:lnSpc>
              <a:spcBef>
                <a:spcPts val="0"/>
              </a:spcBef>
              <a:buNone/>
            </a:pPr>
            <a:endParaRPr lang="en-US" sz="5600" dirty="0" smtClean="0"/>
          </a:p>
          <a:p>
            <a:pPr marL="0" lvl="0" indent="0">
              <a:lnSpc>
                <a:spcPct val="120000"/>
              </a:lnSpc>
              <a:spcBef>
                <a:spcPts val="0"/>
              </a:spcBef>
              <a:buNone/>
            </a:pPr>
            <a:endParaRPr lang="en-US" sz="5600" dirty="0" smtClean="0"/>
          </a:p>
          <a:p>
            <a:pPr marL="0" lvl="0" indent="0">
              <a:lnSpc>
                <a:spcPct val="120000"/>
              </a:lnSpc>
              <a:spcBef>
                <a:spcPts val="0"/>
              </a:spcBef>
              <a:buNone/>
            </a:pPr>
            <a:r>
              <a:rPr lang="en-US" sz="5600" dirty="0" smtClean="0"/>
              <a:t>   </a:t>
            </a:r>
          </a:p>
          <a:p>
            <a:pPr marL="0" lvl="0" indent="0">
              <a:lnSpc>
                <a:spcPct val="120000"/>
              </a:lnSpc>
              <a:spcBef>
                <a:spcPts val="0"/>
              </a:spcBef>
              <a:buNone/>
            </a:pPr>
            <a:endParaRPr lang="en-US" sz="5600" dirty="0" smtClean="0"/>
          </a:p>
          <a:p>
            <a:pPr marL="0" lvl="0" indent="0">
              <a:lnSpc>
                <a:spcPct val="120000"/>
              </a:lnSpc>
              <a:spcBef>
                <a:spcPts val="0"/>
              </a:spcBef>
              <a:buNone/>
            </a:pPr>
            <a:endParaRPr lang="en-US" sz="5600" dirty="0" smtClean="0"/>
          </a:p>
          <a:p>
            <a:pPr marL="0" lvl="0" indent="0" algn="r">
              <a:lnSpc>
                <a:spcPct val="120000"/>
              </a:lnSpc>
              <a:spcBef>
                <a:spcPts val="0"/>
              </a:spcBef>
              <a:buNone/>
            </a:pPr>
            <a:endParaRPr lang="en-US" sz="5600" dirty="0" smtClean="0"/>
          </a:p>
          <a:p>
            <a:pPr marL="0" indent="0">
              <a:lnSpc>
                <a:spcPct val="120000"/>
              </a:lnSpc>
              <a:spcBef>
                <a:spcPts val="0"/>
              </a:spcBef>
              <a:buNone/>
            </a:pPr>
            <a:r>
              <a:rPr lang="en-US" sz="9600" dirty="0" smtClean="0">
                <a:ln>
                  <a:solidFill>
                    <a:schemeClr val="bg1"/>
                  </a:solidFill>
                </a:ln>
              </a:rPr>
              <a:t>Cocaine Base “washed paste”----</a:t>
            </a:r>
            <a:r>
              <a:rPr lang="en-US" sz="9600" dirty="0" err="1" smtClean="0">
                <a:ln>
                  <a:solidFill>
                    <a:schemeClr val="bg1"/>
                  </a:solidFill>
                </a:ln>
              </a:rPr>
              <a:t>Paco/bazuco/pitillo</a:t>
            </a:r>
            <a:r>
              <a:rPr lang="en-US" sz="9600" dirty="0" smtClean="0">
                <a:ln>
                  <a:solidFill>
                    <a:schemeClr val="bg1"/>
                  </a:solidFill>
                </a:ln>
              </a:rPr>
              <a:t>-</a:t>
            </a:r>
          </a:p>
          <a:p>
            <a:pPr marL="0" indent="0">
              <a:lnSpc>
                <a:spcPct val="120000"/>
              </a:lnSpc>
              <a:spcBef>
                <a:spcPts val="0"/>
              </a:spcBef>
              <a:buNone/>
            </a:pPr>
            <a:endParaRPr lang="en-US" sz="9600" dirty="0" smtClean="0">
              <a:ln>
                <a:solidFill>
                  <a:schemeClr val="bg1"/>
                </a:solidFill>
              </a:ln>
            </a:endParaRPr>
          </a:p>
          <a:p>
            <a:pPr marL="0" indent="0">
              <a:lnSpc>
                <a:spcPct val="120000"/>
              </a:lnSpc>
              <a:spcBef>
                <a:spcPts val="0"/>
              </a:spcBef>
              <a:buNone/>
            </a:pPr>
            <a:endParaRPr lang="en-US" sz="9600" dirty="0" smtClean="0">
              <a:ln>
                <a:solidFill>
                  <a:schemeClr val="bg1"/>
                </a:solidFill>
              </a:ln>
            </a:endParaRPr>
          </a:p>
          <a:p>
            <a:pPr marL="0" indent="0">
              <a:lnSpc>
                <a:spcPct val="120000"/>
              </a:lnSpc>
              <a:spcBef>
                <a:spcPts val="0"/>
              </a:spcBef>
              <a:buNone/>
            </a:pPr>
            <a:r>
              <a:rPr lang="en-US" sz="5600" dirty="0" smtClean="0">
                <a:ln>
                  <a:solidFill>
                    <a:schemeClr val="bg1"/>
                  </a:solidFill>
                </a:ln>
              </a:rPr>
              <a:t>+ammonia/sodium bicarbonate</a:t>
            </a:r>
            <a:r>
              <a:rPr lang="en-US" sz="4800" dirty="0" smtClean="0">
                <a:ln>
                  <a:solidFill>
                    <a:schemeClr val="bg1"/>
                  </a:solidFill>
                </a:ln>
              </a:rPr>
              <a:t>        			</a:t>
            </a:r>
            <a:r>
              <a:rPr lang="en-US" sz="4800" b="1" dirty="0" smtClean="0">
                <a:ln>
                  <a:solidFill>
                    <a:schemeClr val="bg1"/>
                  </a:solidFill>
                </a:ln>
              </a:rPr>
              <a:t>Crack</a:t>
            </a:r>
            <a:r>
              <a:rPr lang="en-US" sz="4800" i="1" dirty="0" smtClean="0">
                <a:ln>
                  <a:solidFill>
                    <a:schemeClr val="bg1"/>
                  </a:solidFill>
                </a:ln>
              </a:rPr>
              <a:t>---smoked/inhaled</a:t>
            </a:r>
            <a:endParaRPr lang="en-US" sz="4800" dirty="0" smtClean="0">
              <a:ln>
                <a:solidFill>
                  <a:schemeClr val="bg1"/>
                </a:solidFill>
              </a:ln>
            </a:endParaRPr>
          </a:p>
          <a:p>
            <a:pPr marL="0" lvl="0" indent="0">
              <a:lnSpc>
                <a:spcPct val="120000"/>
              </a:lnSpc>
              <a:spcBef>
                <a:spcPts val="0"/>
              </a:spcBef>
              <a:buNone/>
            </a:pPr>
            <a:endParaRPr lang="en-US" sz="9600" dirty="0" smtClean="0"/>
          </a:p>
          <a:p>
            <a:pPr marL="0" lvl="0" indent="0">
              <a:lnSpc>
                <a:spcPct val="120000"/>
              </a:lnSpc>
              <a:spcBef>
                <a:spcPts val="0"/>
              </a:spcBef>
              <a:buNone/>
            </a:pPr>
            <a:endParaRPr lang="en-US" sz="9600" dirty="0" smtClean="0"/>
          </a:p>
          <a:p>
            <a:pPr marL="0" lvl="0" indent="0">
              <a:lnSpc>
                <a:spcPct val="120000"/>
              </a:lnSpc>
              <a:spcBef>
                <a:spcPts val="0"/>
              </a:spcBef>
              <a:buNone/>
            </a:pPr>
            <a:r>
              <a:rPr lang="en-US" sz="9600" dirty="0" smtClean="0"/>
              <a:t>  </a:t>
            </a:r>
          </a:p>
          <a:p>
            <a:pPr marL="0" lvl="0" indent="0">
              <a:lnSpc>
                <a:spcPct val="120000"/>
              </a:lnSpc>
              <a:spcBef>
                <a:spcPts val="0"/>
              </a:spcBef>
              <a:buNone/>
            </a:pPr>
            <a:endParaRPr lang="en-US" sz="1400" dirty="0" smtClean="0"/>
          </a:p>
          <a:p>
            <a:pPr marL="0" lvl="0" indent="0">
              <a:lnSpc>
                <a:spcPct val="120000"/>
              </a:lnSpc>
              <a:spcBef>
                <a:spcPts val="0"/>
              </a:spcBef>
              <a:buNone/>
            </a:pPr>
            <a:endParaRPr lang="en-US" sz="1400" dirty="0" smtClean="0"/>
          </a:p>
          <a:p>
            <a:pPr marL="0" lvl="0" indent="0">
              <a:lnSpc>
                <a:spcPct val="120000"/>
              </a:lnSpc>
              <a:spcBef>
                <a:spcPts val="0"/>
              </a:spcBef>
              <a:buNone/>
            </a:pPr>
            <a:r>
              <a:rPr lang="en-US" sz="1730" dirty="0" smtClean="0"/>
              <a:t>	</a:t>
            </a:r>
          </a:p>
          <a:p>
            <a:pPr lvl="0" algn="ctr">
              <a:buNone/>
            </a:pPr>
            <a:endParaRPr lang="en-US" sz="2400" i="1" dirty="0" smtClean="0"/>
          </a:p>
          <a:p>
            <a:pPr lvl="0">
              <a:buNone/>
            </a:pPr>
            <a:endParaRPr lang="en-US" sz="2400" i="1" dirty="0" smtClean="0"/>
          </a:p>
          <a:p>
            <a:pPr lvl="0">
              <a:buNone/>
            </a:pPr>
            <a:endParaRPr lang="en-US" sz="2400" dirty="0" smtClean="0"/>
          </a:p>
          <a:p>
            <a:pPr>
              <a:buNone/>
            </a:pPr>
            <a:r>
              <a:rPr lang="en-GB" dirty="0" smtClean="0"/>
              <a:t> </a:t>
            </a:r>
            <a:endParaRPr lang="en-GB" dirty="0"/>
          </a:p>
        </p:txBody>
      </p:sp>
      <p:sp>
        <p:nvSpPr>
          <p:cNvPr id="4" name="Right Arrow 3"/>
          <p:cNvSpPr/>
          <p:nvPr/>
        </p:nvSpPr>
        <p:spPr>
          <a:xfrm>
            <a:off x="3657600" y="3287268"/>
            <a:ext cx="1491996"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Plus 4"/>
          <p:cNvSpPr/>
          <p:nvPr/>
        </p:nvSpPr>
        <p:spPr>
          <a:xfrm>
            <a:off x="1295400" y="2362200"/>
            <a:ext cx="533400" cy="457200"/>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6" name="Plus 5"/>
          <p:cNvSpPr/>
          <p:nvPr/>
        </p:nvSpPr>
        <p:spPr>
          <a:xfrm>
            <a:off x="1219200" y="5334001"/>
            <a:ext cx="609600" cy="457200"/>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Down Arrow 6"/>
          <p:cNvSpPr/>
          <p:nvPr/>
        </p:nvSpPr>
        <p:spPr>
          <a:xfrm>
            <a:off x="1586484" y="3816096"/>
            <a:ext cx="484632" cy="48920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Rectangle 7"/>
          <p:cNvSpPr/>
          <p:nvPr/>
        </p:nvSpPr>
        <p:spPr>
          <a:xfrm>
            <a:off x="779463" y="1425388"/>
            <a:ext cx="7583487" cy="9368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buNone/>
            </a:pPr>
            <a:r>
              <a:rPr lang="en-US" sz="2400" b="1" dirty="0" smtClean="0"/>
              <a:t>Cocaine Base “washed paste”</a:t>
            </a:r>
            <a:r>
              <a:rPr lang="en-US" sz="2400" dirty="0" smtClean="0"/>
              <a:t>----</a:t>
            </a:r>
            <a:r>
              <a:rPr lang="en-US" sz="2400" i="1" dirty="0" err="1" smtClean="0"/>
              <a:t>Paco/bazuco/pitillo</a:t>
            </a:r>
            <a:r>
              <a:rPr lang="en-US" sz="2400" i="1" dirty="0" smtClean="0"/>
              <a:t>-smoked/smoked with tobacco</a:t>
            </a:r>
          </a:p>
        </p:txBody>
      </p:sp>
      <p:sp>
        <p:nvSpPr>
          <p:cNvPr id="16" name="Rectangle 15"/>
          <p:cNvSpPr/>
          <p:nvPr/>
        </p:nvSpPr>
        <p:spPr>
          <a:xfrm>
            <a:off x="779463" y="3061716"/>
            <a:ext cx="2497137" cy="710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6248400" y="2819400"/>
            <a:ext cx="2590800" cy="1485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n>
                  <a:solidFill>
                    <a:schemeClr val="tx1"/>
                  </a:solidFill>
                </a:ln>
                <a:solidFill>
                  <a:schemeClr val="tx1"/>
                </a:solidFill>
              </a:rPr>
              <a:t>Residue---</a:t>
            </a:r>
            <a:r>
              <a:rPr lang="en-US" sz="2400" i="1" dirty="0" err="1" smtClean="0">
                <a:solidFill>
                  <a:schemeClr val="tx1"/>
                </a:solidFill>
              </a:rPr>
              <a:t>Paco</a:t>
            </a:r>
            <a:r>
              <a:rPr lang="en-US" sz="2400" i="1" dirty="0" smtClean="0">
                <a:solidFill>
                  <a:schemeClr val="tx1"/>
                </a:solidFill>
              </a:rPr>
              <a:t>/smoked</a:t>
            </a:r>
            <a:endParaRPr lang="en-GB" sz="2400" i="1" dirty="0">
              <a:ln>
                <a:solidFill>
                  <a:schemeClr val="tx1"/>
                </a:solidFill>
              </a:ln>
              <a:solidFill>
                <a:schemeClr val="tx1"/>
              </a:solidFill>
            </a:endParaRPr>
          </a:p>
        </p:txBody>
      </p:sp>
      <p:sp>
        <p:nvSpPr>
          <p:cNvPr id="19" name="Rectangle 18"/>
          <p:cNvSpPr/>
          <p:nvPr/>
        </p:nvSpPr>
        <p:spPr>
          <a:xfrm>
            <a:off x="779463" y="5638800"/>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779462" y="5334000"/>
            <a:ext cx="8059737" cy="12649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779463" y="5334000"/>
            <a:ext cx="7583487" cy="990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367982" y="4770118"/>
            <a:ext cx="8471218" cy="15544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779462" y="4572001"/>
            <a:ext cx="8059738"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ln>
                  <a:solidFill>
                    <a:schemeClr val="tx1"/>
                  </a:solidFill>
                </a:ln>
                <a:solidFill>
                  <a:schemeClr val="tx1"/>
                </a:solidFill>
              </a:rPr>
              <a:t>Cocaine hydrochloride</a:t>
            </a:r>
            <a:r>
              <a:rPr lang="en-US" sz="2400" i="1" dirty="0" smtClean="0">
                <a:solidFill>
                  <a:schemeClr val="tx1"/>
                </a:solidFill>
              </a:rPr>
              <a:t>---snorted/injected</a:t>
            </a:r>
            <a:r>
              <a:rPr lang="en-GB" sz="2400" b="1" dirty="0" smtClean="0">
                <a:ln>
                  <a:solidFill>
                    <a:schemeClr val="tx1"/>
                  </a:solidFill>
                </a:ln>
                <a:solidFill>
                  <a:schemeClr val="tx1"/>
                </a:solidFill>
              </a:rPr>
              <a:t> </a:t>
            </a:r>
            <a:endParaRPr lang="en-GB" dirty="0">
              <a:solidFill>
                <a:schemeClr val="tx1"/>
              </a:solidFill>
            </a:endParaRPr>
          </a:p>
        </p:txBody>
      </p:sp>
      <p:sp>
        <p:nvSpPr>
          <p:cNvPr id="22" name="Right Arrow 21"/>
          <p:cNvSpPr/>
          <p:nvPr/>
        </p:nvSpPr>
        <p:spPr>
          <a:xfrm flipV="1">
            <a:off x="3669792" y="5791201"/>
            <a:ext cx="1664208" cy="53339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5" name="Rectangle 24"/>
          <p:cNvSpPr/>
          <p:nvPr/>
        </p:nvSpPr>
        <p:spPr>
          <a:xfrm>
            <a:off x="779464" y="6096000"/>
            <a:ext cx="2649536" cy="2285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p:cNvSpPr/>
          <p:nvPr/>
        </p:nvSpPr>
        <p:spPr>
          <a:xfrm>
            <a:off x="6248400" y="5791201"/>
            <a:ext cx="2114550" cy="533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Crack</a:t>
            </a:r>
            <a:r>
              <a:rPr lang="en-GB" b="1" i="1" dirty="0" smtClean="0">
                <a:solidFill>
                  <a:schemeClr val="tx1"/>
                </a:solidFill>
              </a:rPr>
              <a:t>---</a:t>
            </a:r>
          </a:p>
          <a:p>
            <a:pPr algn="ctr"/>
            <a:r>
              <a:rPr lang="en-GB" b="1" i="1" dirty="0" smtClean="0">
                <a:solidFill>
                  <a:schemeClr val="tx1"/>
                </a:solidFill>
              </a:rPr>
              <a:t>smoked/inhaled</a:t>
            </a:r>
            <a:endParaRPr lang="en-GB" b="1" dirty="0" smtClean="0">
              <a:solidFill>
                <a:schemeClr val="tx1"/>
              </a:solidFill>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2373</TotalTime>
  <Words>4107</Words>
  <Application>Microsoft Macintosh PowerPoint</Application>
  <PresentationFormat>On-screen Show (4:3)</PresentationFormat>
  <Paragraphs>471</Paragraphs>
  <Slides>48</Slides>
  <Notes>9</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Revolution</vt:lpstr>
      <vt:lpstr>Crack Cocaine and Synthetic Drugs: Clinical, Psychobiological and Sociological Realities.  Implications for Treatment</vt:lpstr>
      <vt:lpstr>Outline</vt:lpstr>
      <vt:lpstr>A Brief History of Cocaine</vt:lpstr>
      <vt:lpstr>Crack/Paco Production Step 1</vt:lpstr>
      <vt:lpstr>Slide 5</vt:lpstr>
      <vt:lpstr>Crack/Paco Production Step 2</vt:lpstr>
      <vt:lpstr>Crack/Paco Production steps</vt:lpstr>
      <vt:lpstr>Crack/Paco Production steps</vt:lpstr>
      <vt:lpstr>Crack/Paco Production Step 3</vt:lpstr>
      <vt:lpstr>Crack/Paco Production steps</vt:lpstr>
      <vt:lpstr>Crack/Paco Production final step</vt:lpstr>
      <vt:lpstr>Epidemiological data</vt:lpstr>
      <vt:lpstr>Epidemiological data and other information</vt:lpstr>
      <vt:lpstr>Cocaine Methods of Use</vt:lpstr>
      <vt:lpstr>Neurobiology of Stimulants</vt:lpstr>
      <vt:lpstr>Cocaine in the brain</vt:lpstr>
      <vt:lpstr>Slide 17</vt:lpstr>
      <vt:lpstr>Neurotransmitter/Modulator Relationships in Reinforcement</vt:lpstr>
      <vt:lpstr>Clinical Picture and Signs</vt:lpstr>
      <vt:lpstr>Intoxication and Withdrawal</vt:lpstr>
      <vt:lpstr>Abstinence vs. Harm Reduction</vt:lpstr>
      <vt:lpstr>Impact of Cocaine Addiction </vt:lpstr>
      <vt:lpstr>Treatment for Cocaine Addiction </vt:lpstr>
      <vt:lpstr>                      Pharmacological Treatment for Cocaine Addiction </vt:lpstr>
      <vt:lpstr>CLUB DRUGS</vt:lpstr>
      <vt:lpstr>Basic Elements</vt:lpstr>
      <vt:lpstr>   Ecstasy   Methylene-Dioxy-Meth-Amphetamine </vt:lpstr>
      <vt:lpstr>Effects</vt:lpstr>
      <vt:lpstr>Neurobiology</vt:lpstr>
      <vt:lpstr>Intoxication</vt:lpstr>
      <vt:lpstr>Withdrawal</vt:lpstr>
      <vt:lpstr>Long-term Effects</vt:lpstr>
      <vt:lpstr>Ketamine </vt:lpstr>
      <vt:lpstr>Effects</vt:lpstr>
      <vt:lpstr>Neurobiology</vt:lpstr>
      <vt:lpstr>Intoxication</vt:lpstr>
      <vt:lpstr>Withdrawal</vt:lpstr>
      <vt:lpstr>Long Term Features</vt:lpstr>
      <vt:lpstr>              GHB Gamma-Hydroxy-Butyrate </vt:lpstr>
      <vt:lpstr>Effects</vt:lpstr>
      <vt:lpstr>Intoxication</vt:lpstr>
      <vt:lpstr>Withdrawal</vt:lpstr>
      <vt:lpstr>Long Term Features</vt:lpstr>
      <vt:lpstr>Neurobiology</vt:lpstr>
      <vt:lpstr>Club Drugs (Brief summary)</vt:lpstr>
      <vt:lpstr>Conclusions</vt:lpstr>
      <vt:lpstr>Resources</vt:lpstr>
      <vt:lpstr>THANKS! Gracias! Obrigado!</vt:lpstr>
    </vt:vector>
  </TitlesOfParts>
  <Company>Hospital/Music</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 and Synthetic Drugs: Clinical, Psychobiological and Sociological Realities implications for Treatment</dc:title>
  <dc:creator>Ricardo Restrepo</dc:creator>
  <cp:lastModifiedBy>Ricardo Restrepo</cp:lastModifiedBy>
  <cp:revision>10</cp:revision>
  <cp:lastPrinted>2011-09-29T09:22:17Z</cp:lastPrinted>
  <dcterms:created xsi:type="dcterms:W3CDTF">2011-10-28T01:06:25Z</dcterms:created>
  <dcterms:modified xsi:type="dcterms:W3CDTF">2011-10-28T02:05:48Z</dcterms:modified>
</cp:coreProperties>
</file>