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258" r:id="rId4"/>
    <p:sldId id="270" r:id="rId5"/>
    <p:sldId id="260" r:id="rId6"/>
    <p:sldId id="265" r:id="rId7"/>
    <p:sldId id="266" r:id="rId8"/>
    <p:sldId id="267" r:id="rId9"/>
    <p:sldId id="268" r:id="rId10"/>
    <p:sldId id="269" r:id="rId11"/>
    <p:sldId id="259" r:id="rId12"/>
    <p:sldId id="274" r:id="rId13"/>
    <p:sldId id="261" r:id="rId14"/>
    <p:sldId id="263" r:id="rId15"/>
    <p:sldId id="26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71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67E85-E104-4B1B-99A2-D68849F06263}" type="datetimeFigureOut">
              <a:rPr lang="pt-BR" smtClean="0"/>
              <a:pPr/>
              <a:t>28/10/2011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5183C-B7CA-4D51-AB0E-68808A9D3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5183C-B7CA-4D51-AB0E-68808A9D309F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5183C-B7CA-4D51-AB0E-68808A9D309F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5183C-B7CA-4D51-AB0E-68808A9D309F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94D1-A943-4D65-BCC8-61F221CC00CC}" type="datetime1">
              <a:rPr lang="pt-BR" smtClean="0"/>
              <a:pPr/>
              <a:t>28/10/2011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26ED-7CB1-4B4B-BB14-F87975FE5E9B}" type="datetime1">
              <a:rPr lang="pt-BR" smtClean="0"/>
              <a:pPr/>
              <a:t>28/10/2011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7B7D-C9F1-421B-BA95-E9025BFBEF97}" type="datetime1">
              <a:rPr lang="pt-BR" smtClean="0"/>
              <a:pPr/>
              <a:t>28/10/2011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834A-E2E0-4F5D-BA0A-51FE2880C075}" type="datetime1">
              <a:rPr lang="pt-BR" smtClean="0"/>
              <a:pPr/>
              <a:t>28/10/2011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80A1-5C37-4759-B155-3D75938A719E}" type="datetime1">
              <a:rPr lang="pt-BR" smtClean="0"/>
              <a:pPr/>
              <a:t>28/10/2011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F0AF-8A25-4224-9F83-F0C1E06593BB}" type="datetime1">
              <a:rPr lang="pt-BR" smtClean="0"/>
              <a:pPr/>
              <a:t>28/10/2011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DA4B-6988-4C43-A3EB-2239CFCBCCCD}" type="datetime1">
              <a:rPr lang="pt-BR" smtClean="0"/>
              <a:pPr/>
              <a:t>28/10/2011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F6E8-3325-4EE9-9F87-2BD688596108}" type="datetime1">
              <a:rPr lang="pt-BR" smtClean="0"/>
              <a:pPr/>
              <a:t>28/10/2011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38C2-0655-4704-8A5A-B8C1DA8E36C6}" type="datetime1">
              <a:rPr lang="pt-BR" smtClean="0"/>
              <a:pPr/>
              <a:t>28/10/2011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86BB-6E6B-4435-B49B-3C9721F16E3F}" type="datetime1">
              <a:rPr lang="pt-BR" smtClean="0"/>
              <a:pPr/>
              <a:t>28/10/2011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E5E5-5DE4-4687-9E67-237B810DF2A0}" type="datetime1">
              <a:rPr lang="pt-BR" smtClean="0"/>
              <a:pPr/>
              <a:t>28/10/2011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4409AE-B206-4B45-A094-6A17DEDE89C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3FB469-7A3C-4F09-B637-F288103640CA}" type="datetime1">
              <a:rPr lang="pt-BR" smtClean="0"/>
              <a:pPr/>
              <a:t>28/10/2011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4409AE-B206-4B45-A094-6A17DEDE89C9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split orient="vert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7664" y="692696"/>
            <a:ext cx="6048672" cy="230425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Jogo Patológico e Outros Transtornos de Impulso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424936" cy="25202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Henrique Moura Leite Bottura</a:t>
            </a:r>
          </a:p>
          <a:p>
            <a:pPr algn="ctr"/>
            <a:endParaRPr lang="pt-BR" dirty="0" smtClean="0"/>
          </a:p>
          <a:p>
            <a:pPr algn="ctr"/>
            <a:r>
              <a:rPr lang="pt-BR" sz="2800" dirty="0">
                <a:solidFill>
                  <a:schemeClr val="tx2"/>
                </a:solidFill>
              </a:rPr>
              <a:t>Ambulatório de Jogo Patológico e Outros Transtornos do</a:t>
            </a:r>
          </a:p>
          <a:p>
            <a:pPr algn="ctr"/>
            <a:r>
              <a:rPr lang="pt-BR" sz="2800" dirty="0">
                <a:solidFill>
                  <a:schemeClr val="tx2"/>
                </a:solidFill>
              </a:rPr>
              <a:t>Impulso (AMJO), Instituto de Psiquiatria, Hospital das Clínicas,</a:t>
            </a:r>
          </a:p>
          <a:p>
            <a:pPr algn="ctr"/>
            <a:r>
              <a:rPr lang="pt-BR" sz="2800" dirty="0">
                <a:solidFill>
                  <a:schemeClr val="tx2"/>
                </a:solidFill>
              </a:rPr>
              <a:t>Faculdade de Medicina da Universidade de São Paulo (USP</a:t>
            </a:r>
            <a:r>
              <a:rPr lang="pt-BR" sz="2800" dirty="0" smtClean="0">
                <a:solidFill>
                  <a:schemeClr val="tx2"/>
                </a:solidFill>
              </a:rPr>
              <a:t>)</a:t>
            </a:r>
            <a:endParaRPr lang="pt-BR" sz="2800" dirty="0">
              <a:solidFill>
                <a:schemeClr val="tx2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5125"/>
            <a:ext cx="1295400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1084" y="620688"/>
            <a:ext cx="1615412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4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Momento atual e a impulsividade</a:t>
            </a:r>
            <a:endParaRPr lang="pt-BR" sz="4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373616" cy="511256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pt-BR" sz="2800" dirty="0" smtClean="0"/>
          </a:p>
          <a:p>
            <a:pPr>
              <a:buClr>
                <a:schemeClr val="tx2">
                  <a:lumMod val="50000"/>
                </a:schemeClr>
              </a:buClr>
              <a:buNone/>
            </a:pPr>
            <a:r>
              <a:rPr lang="pt-BR" sz="4800" dirty="0" smtClean="0">
                <a:solidFill>
                  <a:schemeClr val="tx2">
                    <a:lumMod val="50000"/>
                  </a:schemeClr>
                </a:solidFill>
              </a:rPr>
              <a:t>	Deste modo o tempo necessário para se ponderar e tomar uma decisão  se encurtou,  assim o auto controle se torna um desafio nesse momento da humanidade.</a:t>
            </a:r>
          </a:p>
          <a:p>
            <a:pPr>
              <a:buNone/>
            </a:pPr>
            <a:r>
              <a:rPr lang="pt-BR" sz="4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4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Jogo Patológico</a:t>
            </a:r>
            <a:endParaRPr lang="pt-B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É o representante mais estudado entre os Transtornos do Controle dos Impulsos.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OMS : episódios frequentes e repetidos de jogo que dominam  o indivíduo e o levam a comprometimento  social, familiar e material.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Vício em quê?</a:t>
            </a:r>
            <a:endParaRPr lang="pt-BR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pt-BR" sz="32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Jogo  Patológico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900" dirty="0" smtClean="0">
                <a:solidFill>
                  <a:schemeClr val="tx2">
                    <a:lumMod val="50000"/>
                  </a:schemeClr>
                </a:solidFill>
              </a:rPr>
              <a:t>Histórico 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3500" dirty="0" smtClean="0">
                <a:solidFill>
                  <a:schemeClr val="tx2">
                    <a:lumMod val="50000"/>
                  </a:schemeClr>
                </a:solidFill>
              </a:rPr>
              <a:t>Apesar de  recentemente classificado (1980 DSM III).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</a:rPr>
              <a:t>Registro de Jogos de Azar - Babilônia 3000 Ac.</a:t>
            </a:r>
            <a:endParaRPr lang="pt-BR" sz="35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3500" dirty="0" smtClean="0">
                <a:solidFill>
                  <a:schemeClr val="tx2">
                    <a:lumMod val="50000"/>
                  </a:schemeClr>
                </a:solidFill>
              </a:rPr>
              <a:t>Relatos no antigo testamento.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</a:rPr>
              <a:t>Primeira loteria 1566.</a:t>
            </a:r>
            <a:endParaRPr lang="pt-BR" sz="35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3500" dirty="0" smtClean="0">
                <a:solidFill>
                  <a:schemeClr val="tx2">
                    <a:lumMod val="50000"/>
                  </a:schemeClr>
                </a:solidFill>
              </a:rPr>
              <a:t>Dostoievski (o Jogador) 1867.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3500" dirty="0" smtClean="0">
                <a:solidFill>
                  <a:schemeClr val="tx2">
                    <a:lumMod val="50000"/>
                  </a:schemeClr>
                </a:solidFill>
              </a:rPr>
              <a:t>Atualmente muito relacionado á diversão (poker&gt; “esporte” da moda).</a:t>
            </a:r>
            <a:endParaRPr lang="pt-BR" sz="3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Jogo  Patológico</a:t>
            </a:r>
            <a:endParaRPr lang="pt-B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Epidemiologia: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Entre 1 e 2 % da população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Prevalência relacionada com a disponibilidade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Mais frequente em homens do que em mulheres. </a:t>
            </a:r>
            <a:endParaRPr lang="pt-B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Diagnóstico: Jogo Patológico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900" dirty="0" smtClean="0">
                <a:solidFill>
                  <a:schemeClr val="tx2">
                    <a:lumMod val="50000"/>
                  </a:schemeClr>
                </a:solidFill>
              </a:rPr>
              <a:t>Critérios DSM IV TR </a:t>
            </a:r>
          </a:p>
          <a:p>
            <a:pPr>
              <a:buNone/>
            </a:pPr>
            <a:endParaRPr lang="pt-BR" sz="3900" dirty="0" smtClean="0"/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3900" dirty="0" smtClean="0">
                <a:solidFill>
                  <a:schemeClr val="tx2">
                    <a:lumMod val="50000"/>
                  </a:schemeClr>
                </a:solidFill>
              </a:rPr>
              <a:t>Apesar de ser classificado junto aos TCI os critérios diagnósticos se assemelham mais aos critérios das dependências.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endParaRPr lang="pt-BR" sz="39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3900" dirty="0" smtClean="0">
                <a:solidFill>
                  <a:schemeClr val="tx2">
                    <a:lumMod val="50000"/>
                  </a:schemeClr>
                </a:solidFill>
              </a:rPr>
              <a:t>10 critérios: o indivíduo que preenche 5 ou mais é considerado Jogador Patológico</a:t>
            </a:r>
            <a:r>
              <a:rPr lang="pt-BR" sz="3900" dirty="0" smtClean="0"/>
              <a:t>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Diagnóstico:</a:t>
            </a:r>
            <a:endParaRPr lang="pt-B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12568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4600" dirty="0" smtClean="0">
                <a:solidFill>
                  <a:schemeClr val="tx2">
                    <a:lumMod val="50000"/>
                  </a:schemeClr>
                </a:solidFill>
              </a:rPr>
              <a:t>Para simplificar :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/>
              <a:t> </a:t>
            </a:r>
            <a:r>
              <a:rPr lang="pt-BR" dirty="0" smtClean="0"/>
              <a:t>	</a:t>
            </a:r>
            <a:r>
              <a:rPr lang="pt-BR" sz="4300" dirty="0" smtClean="0">
                <a:solidFill>
                  <a:schemeClr val="tx2">
                    <a:lumMod val="50000"/>
                  </a:schemeClr>
                </a:solidFill>
              </a:rPr>
              <a:t>TRÊS EIXOS:</a:t>
            </a:r>
          </a:p>
          <a:p>
            <a:pPr>
              <a:buNone/>
            </a:pPr>
            <a:endParaRPr lang="pt-BR" dirty="0" smtClean="0"/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4800" dirty="0" smtClean="0">
                <a:solidFill>
                  <a:schemeClr val="tx2">
                    <a:lumMod val="50000"/>
                  </a:schemeClr>
                </a:solidFill>
              </a:rPr>
              <a:t>PERDA DE CONTROLE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endParaRPr lang="pt-BR" sz="4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4800" dirty="0" smtClean="0">
                <a:solidFill>
                  <a:schemeClr val="tx2">
                    <a:lumMod val="50000"/>
                  </a:schemeClr>
                </a:solidFill>
              </a:rPr>
              <a:t>ALTERAÇOES PSICOBIOLÓGICAS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None/>
            </a:pPr>
            <a:endParaRPr lang="pt-BR" sz="4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4800" dirty="0" smtClean="0">
                <a:solidFill>
                  <a:schemeClr val="tx2">
                    <a:lumMod val="50000"/>
                  </a:schemeClr>
                </a:solidFill>
              </a:rPr>
              <a:t>COMPROMETIMENTO SÓCIO-FAMILIAR (persistência)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None/>
            </a:pPr>
            <a:endParaRPr lang="pt-BR" sz="4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v"/>
            </a:pPr>
            <a:r>
              <a:rPr lang="pt-BR" sz="4800" dirty="0" smtClean="0">
                <a:solidFill>
                  <a:schemeClr val="tx2">
                    <a:lumMod val="50000"/>
                  </a:schemeClr>
                </a:solidFill>
              </a:rPr>
              <a:t>EXCLUIR  TAB.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História Natural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839816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Diferença entre os Gêneros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endParaRPr lang="pt-BR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endParaRPr lang="pt-BR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/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Fase do Ganhador (distorções cognitivas)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Fase do Perdedor (recuperar a sorte perdida)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Fase do desespero(atos ilegais)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Fase da desistência (estar apostando)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5868144" y="292494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Arredondar Retângulo no Mesmo Canto Lateral 8"/>
          <p:cNvSpPr/>
          <p:nvPr/>
        </p:nvSpPr>
        <p:spPr>
          <a:xfrm>
            <a:off x="3347864" y="2708920"/>
            <a:ext cx="2448272" cy="720080"/>
          </a:xfrm>
          <a:prstGeom prst="round2SameRect">
            <a:avLst>
              <a:gd name="adj1" fmla="val 35101"/>
              <a:gd name="adj2" fmla="val 368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Computador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Arredondar Retângulo no Mesmo Canto Lateral 9"/>
          <p:cNvSpPr/>
          <p:nvPr/>
        </p:nvSpPr>
        <p:spPr>
          <a:xfrm>
            <a:off x="6516216" y="2708920"/>
            <a:ext cx="2160240" cy="720080"/>
          </a:xfrm>
          <a:prstGeom prst="round2SameRect">
            <a:avLst>
              <a:gd name="adj1" fmla="val 35101"/>
              <a:gd name="adj2" fmla="val 368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Máquina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Arredondar Retângulo no Mesmo Canto Lateral 10"/>
          <p:cNvSpPr/>
          <p:nvPr/>
        </p:nvSpPr>
        <p:spPr>
          <a:xfrm>
            <a:off x="683568" y="2708920"/>
            <a:ext cx="1944216" cy="720080"/>
          </a:xfrm>
          <a:prstGeom prst="round2SameRect">
            <a:avLst>
              <a:gd name="adj1" fmla="val 35101"/>
              <a:gd name="adj2" fmla="val 368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Cartelas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2699792" y="292494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 uiExpand="1" build="p"/>
      <p:bldP spid="10" grpId="0" build="p" animBg="1"/>
      <p:bldP spid="11" grpId="0" uiExpand="1" build="p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Comorbidades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900" dirty="0" smtClean="0">
                <a:solidFill>
                  <a:schemeClr val="tx2">
                    <a:lumMod val="50000"/>
                  </a:schemeClr>
                </a:solidFill>
              </a:rPr>
              <a:t>Em se tratando de impulsividade é mais regra do que exceção </a:t>
            </a:r>
          </a:p>
          <a:p>
            <a:pPr marL="514350" indent="-514350"/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just" eaLnBrk="0" hangingPunct="0">
              <a:lnSpc>
                <a:spcPct val="80000"/>
              </a:lnSpc>
              <a:spcBef>
                <a:spcPct val="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900" dirty="0" smtClean="0">
                <a:solidFill>
                  <a:schemeClr val="tx2">
                    <a:lumMod val="50000"/>
                  </a:schemeClr>
                </a:solidFill>
              </a:rPr>
              <a:t>As mais frequentes são</a:t>
            </a:r>
            <a:r>
              <a:rPr lang="pt-BR" sz="35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514350" indent="-514350" algn="just" eaLnBrk="0" hangingPunct="0">
              <a:lnSpc>
                <a:spcPct val="80000"/>
              </a:lnSpc>
              <a:spcBef>
                <a:spcPct val="0"/>
              </a:spcBef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"/>
            </a:pPr>
            <a:endParaRPr lang="pt-BR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just" eaLnBrk="0" hangingPunct="0">
              <a:lnSpc>
                <a:spcPct val="80000"/>
              </a:lnSpc>
              <a:spcBef>
                <a:spcPct val="0"/>
              </a:spcBef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"/>
            </a:pP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</a:rPr>
              <a:t>Dependência de substâncias</a:t>
            </a:r>
          </a:p>
          <a:p>
            <a:pPr marL="514350" indent="-514350" algn="just" eaLnBrk="0" hangingPunct="0">
              <a:lnSpc>
                <a:spcPct val="80000"/>
              </a:lnSpc>
              <a:spcBef>
                <a:spcPct val="0"/>
              </a:spcBef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"/>
            </a:pPr>
            <a:endParaRPr lang="pt-BR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just" eaLnBrk="0" hangingPunct="0">
              <a:lnSpc>
                <a:spcPct val="80000"/>
              </a:lnSpc>
              <a:spcBef>
                <a:spcPct val="0"/>
              </a:spcBef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"/>
            </a:pP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</a:rPr>
              <a:t>Transtornos de humor</a:t>
            </a:r>
          </a:p>
          <a:p>
            <a:pPr marL="514350" indent="-514350" algn="just" eaLnBrk="0" hangingPunct="0">
              <a:lnSpc>
                <a:spcPct val="80000"/>
              </a:lnSpc>
              <a:spcBef>
                <a:spcPct val="0"/>
              </a:spcBef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"/>
            </a:pPr>
            <a:endParaRPr lang="pt-BR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just" eaLnBrk="0" hangingPunct="0">
              <a:lnSpc>
                <a:spcPct val="80000"/>
              </a:lnSpc>
              <a:spcBef>
                <a:spcPct val="0"/>
              </a:spcBef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"/>
            </a:pP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</a:rPr>
              <a:t>Transtornos de ansiedade</a:t>
            </a:r>
          </a:p>
          <a:p>
            <a:pPr marL="514350" indent="-514350" algn="just" eaLnBrk="0" hangingPunct="0">
              <a:lnSpc>
                <a:spcPct val="80000"/>
              </a:lnSpc>
              <a:spcBef>
                <a:spcPct val="0"/>
              </a:spcBef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"/>
            </a:pPr>
            <a:endParaRPr lang="pt-BR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just" eaLnBrk="0" hangingPunct="0">
              <a:lnSpc>
                <a:spcPct val="80000"/>
              </a:lnSpc>
              <a:spcBef>
                <a:spcPct val="0"/>
              </a:spcBef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"/>
            </a:pP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</a:rPr>
              <a:t>Transtornos de personalidade</a:t>
            </a:r>
          </a:p>
          <a:p>
            <a:pPr marL="514350" indent="-514350" algn="just" eaLnBrk="0" hangingPunct="0">
              <a:lnSpc>
                <a:spcPct val="80000"/>
              </a:lnSpc>
              <a:spcBef>
                <a:spcPct val="0"/>
              </a:spcBef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"/>
            </a:pPr>
            <a:endParaRPr lang="pt-BR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just" eaLnBrk="0" hangingPunct="0">
              <a:lnSpc>
                <a:spcPct val="80000"/>
              </a:lnSpc>
              <a:spcBef>
                <a:spcPct val="0"/>
              </a:spcBef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"/>
            </a:pP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</a:rPr>
              <a:t>Transtorno do Déficit de Atenção e Hiperatividade</a:t>
            </a:r>
          </a:p>
          <a:p>
            <a:pPr marL="514350" indent="-514350" algn="just" eaLnBrk="0" hangingPunct="0">
              <a:lnSpc>
                <a:spcPct val="80000"/>
              </a:lnSpc>
              <a:spcBef>
                <a:spcPct val="0"/>
              </a:spcBef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"/>
            </a:pPr>
            <a:endParaRPr lang="pt-BR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just" eaLnBrk="0" hangingPunct="0">
              <a:lnSpc>
                <a:spcPct val="80000"/>
              </a:lnSpc>
              <a:spcBef>
                <a:spcPct val="0"/>
              </a:spcBef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"/>
            </a:pP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</a:rPr>
              <a:t>Outros transtornos do controle dos impulsos</a:t>
            </a:r>
          </a:p>
          <a:p>
            <a:pPr marL="514350" indent="-514350"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</a:pPr>
            <a:endParaRPr lang="pt-BR" dirty="0" smtClean="0"/>
          </a:p>
          <a:p>
            <a:pPr marL="514350" indent="-514350" algn="just" eaLnBrk="0" hangingPunct="0">
              <a:lnSpc>
                <a:spcPct val="80000"/>
              </a:lnSpc>
              <a:spcBef>
                <a:spcPct val="0"/>
              </a:spcBef>
              <a:buClrTx/>
              <a:buSzTx/>
            </a:pPr>
            <a:endParaRPr lang="pt-BR" dirty="0" smtClean="0"/>
          </a:p>
          <a:p>
            <a:pPr marL="514350" indent="-514350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Tratamento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Psicoterapias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TCC: identificar gatilhos, modificar  padrão cognitivo 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Psicanálise: trabalhar  questões inconscientes que perpetuam o comportamento auto destrutivo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Entrevista motivacional: Prós e Contras do comportamento – tirar da pré contemplação levar para ação.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None/>
            </a:pPr>
            <a:endParaRPr lang="pt-B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Orientação inicial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Redução da exposição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Motivação 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Prevenção de recaídas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Tratamento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4000" dirty="0" smtClean="0">
                <a:solidFill>
                  <a:schemeClr val="tx2">
                    <a:lumMod val="50000"/>
                  </a:schemeClr>
                </a:solidFill>
              </a:rPr>
              <a:t>Jogadores Anônimos </a:t>
            </a:r>
          </a:p>
          <a:p>
            <a:pPr marL="274320" lvl="8" indent="-274320">
              <a:buClr>
                <a:schemeClr val="accent3"/>
              </a:buClr>
              <a:buSzPct val="95000"/>
              <a:buNone/>
            </a:pP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	  Baseado no Programa de 12 passos iniciado pelo AA</a:t>
            </a:r>
          </a:p>
          <a:p>
            <a:pPr marL="274320" lvl="8" indent="-274320">
              <a:buClr>
                <a:schemeClr val="accent3"/>
              </a:buClr>
              <a:buSzPct val="95000"/>
              <a:buNone/>
            </a:pPr>
            <a:endParaRPr lang="pt-B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4000" dirty="0" smtClean="0">
                <a:solidFill>
                  <a:schemeClr val="tx2">
                    <a:lumMod val="50000"/>
                  </a:schemeClr>
                </a:solidFill>
              </a:rPr>
              <a:t>Primeiro grupo 1957 Califórnia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endParaRPr lang="pt-B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4000" dirty="0" smtClean="0">
                <a:solidFill>
                  <a:schemeClr val="tx2">
                    <a:lumMod val="50000"/>
                  </a:schemeClr>
                </a:solidFill>
              </a:rPr>
              <a:t>No Brasil o primeiro grupo data de 1993  no Rio de Janeiro</a:t>
            </a:r>
          </a:p>
          <a:p>
            <a:pPr algn="just">
              <a:buNone/>
            </a:pPr>
            <a:endParaRPr lang="pt-BR" sz="3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Admitir a impotência</a:t>
            </a:r>
            <a:endParaRPr lang="pt-BR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47248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+mn-lt"/>
              </a:rPr>
              <a:t>Introdução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5229200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Histórico do Ambulatório - (AMJO).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1998 Prof. Dr. Hermano Tavares.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Interface com outros transtornos dos impulsos.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endParaRPr lang="pt-BR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Surgimento do (AMITI) Ambulatório Integrado de Transtornos do Impulso.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2</a:t>
            </a:fld>
            <a:endParaRPr lang="pt-BR" dirty="0"/>
          </a:p>
        </p:txBody>
      </p:sp>
    </p:spTree>
    <p:custDataLst>
      <p:tags r:id="rId1"/>
    </p:custData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Tratamento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112568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Médico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endParaRPr lang="en-US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Comorbidades</a:t>
            </a:r>
          </a:p>
          <a:p>
            <a:pPr>
              <a:buClr>
                <a:schemeClr val="tx2">
                  <a:lumMod val="50000"/>
                </a:schemeClr>
              </a:buClr>
              <a:buSzPct val="65000"/>
              <a:buFont typeface="Calibri" pitchFamily="34" charset="0"/>
              <a:buChar char="•"/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As chances de sucesso são maiores se tratadas as comorbidades</a:t>
            </a:r>
          </a:p>
          <a:p>
            <a:pPr>
              <a:buClr>
                <a:schemeClr val="tx2">
                  <a:lumMod val="50000"/>
                </a:schemeClr>
              </a:buClr>
              <a:buSzPct val="65000"/>
              <a:buFont typeface="Calibri" pitchFamily="34" charset="0"/>
              <a:buChar char="•"/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(ISRS)</a:t>
            </a:r>
          </a:p>
          <a:p>
            <a:pPr>
              <a:buClr>
                <a:schemeClr val="tx2">
                  <a:lumMod val="50000"/>
                </a:schemeClr>
              </a:buClr>
              <a:buSzPct val="65000"/>
              <a:buNone/>
            </a:pPr>
            <a:endParaRPr lang="en-US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Fissura</a:t>
            </a:r>
          </a:p>
          <a:p>
            <a:pPr>
              <a:buClr>
                <a:schemeClr val="tx2">
                  <a:lumMod val="50000"/>
                </a:schemeClr>
              </a:buClr>
              <a:buSzPct val="65000"/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Atenção crescente na psicopatologia das dependências</a:t>
            </a:r>
          </a:p>
          <a:p>
            <a:pPr>
              <a:buClr>
                <a:schemeClr val="tx2">
                  <a:lumMod val="50000"/>
                </a:schemeClr>
              </a:buClr>
              <a:buSzPct val="65000"/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Topiramato </a:t>
            </a:r>
          </a:p>
          <a:p>
            <a:pPr>
              <a:buClr>
                <a:schemeClr val="tx2">
                  <a:lumMod val="50000"/>
                </a:schemeClr>
              </a:buClr>
              <a:buSzPct val="65000"/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Naltrexona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  <p:transition spd="med" advClick="0" advTm="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Tratamento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Coadjuvantes :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Atividade física: Demonstrado redução da fissura 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endParaRPr lang="en-US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Qualidade de Vida: preencher vazio deixado pela parada em função do estreitamento de repertório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endParaRPr lang="en-US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Terapia sexual: grupo experimental com pesquisa em andamento </a:t>
            </a:r>
          </a:p>
          <a:p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tx2">
                    <a:lumMod val="50000"/>
                  </a:schemeClr>
                </a:solidFill>
              </a:rPr>
              <a:t>Transtornos do Controle dos Impulsos Não Classificados em Outro Lugar </a:t>
            </a:r>
            <a:endParaRPr lang="pt-BR" sz="4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8232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Transtorno Explosivo Intermitente</a:t>
            </a: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Cleptomania</a:t>
            </a: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Piromania</a:t>
            </a: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Jogo Patológico</a:t>
            </a: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Tricotilomania</a:t>
            </a: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Transtorno do Controle dos Impulsos Sem Outra Especificação (oniomania, internet e videogame compulsivos, automutilação , compulsão por sexo, amor patológico, e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tc..)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tx2">
                    <a:lumMod val="50000"/>
                  </a:schemeClr>
                </a:solidFill>
              </a:rPr>
              <a:t>Transtornos do Controle dos Impulsos Não Classificados em Outro Lugar </a:t>
            </a:r>
            <a:endParaRPr lang="pt-BR" sz="4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9496"/>
            <a:ext cx="8229600" cy="473388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80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Transtorno Explosivo Intermitente</a:t>
            </a:r>
            <a:r>
              <a:rPr lang="pt-BR" sz="80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: é caracterizado por episódios distintos de fracasso em resistir a impulsos agressivos, resultando em sérias agressões ou destruição de propriedades.</a:t>
            </a: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endParaRPr lang="pt-BR" sz="25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80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Cleptomania</a:t>
            </a:r>
            <a:r>
              <a:rPr lang="pt-BR" sz="80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: caracteriza-se por um fracasso recorrente em resistir a impulsos de roubar objetos desnecessários para o uso pessoal ou em termos de valor monetário.</a:t>
            </a: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endParaRPr lang="pt-BR" sz="25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80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Piromania</a:t>
            </a:r>
            <a:r>
              <a:rPr lang="pt-BR" sz="80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: é caracterizada por um padrão de comportamento incendiário por prazer, gratificação ou alívio de tensão.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dirty="0" smtClean="0">
                <a:solidFill>
                  <a:schemeClr val="tx2">
                    <a:lumMod val="50000"/>
                  </a:schemeClr>
                </a:solidFill>
              </a:rPr>
              <a:t>Transtornos do Controle dos Impulsos Não Classificados em Outro Lugar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Tricotilomania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: caracteriza-se pelo ato de puxar de forma recorrente os próprios cabelos por prazer, gratificação ou alívio de tensão, acarretando uma perda capilar perceptível.</a:t>
            </a:r>
          </a:p>
          <a:p>
            <a:pPr>
              <a:lnSpc>
                <a:spcPct val="12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Transtorno do Controle dos Impulsos Sem Outra Especificação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: oniomania (compras compulsivas), impulso sexual excessivo, dermatotilexomania, auto-mutilação recorrente, internet e vídeo-game “compulsivo”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.</a:t>
            </a:r>
            <a:endParaRPr lang="pt-BR" sz="28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24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Dinâmica da Impulsividade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Desequilíbrio  entre  desejo/agressividade e Freios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“Freios”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None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65000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Afetivo (TPB)</a:t>
            </a:r>
          </a:p>
          <a:p>
            <a:pPr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65000"/>
              <a:buNone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65000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Cognitivo (TDAH)</a:t>
            </a:r>
          </a:p>
          <a:p>
            <a:pPr>
              <a:buClr>
                <a:schemeClr val="tx2">
                  <a:lumMod val="50000"/>
                </a:schemeClr>
              </a:buClr>
              <a:buSzPct val="65000"/>
              <a:buNone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65000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Empático (ANTISOCIAL)</a:t>
            </a:r>
          </a:p>
          <a:p>
            <a:pPr>
              <a:buClr>
                <a:schemeClr val="tx2">
                  <a:lumMod val="50000"/>
                </a:schemeClr>
              </a:buClr>
              <a:buSzPct val="65000"/>
              <a:buNone/>
            </a:pPr>
            <a:endParaRPr 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“Aceleradores”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None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65000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Desejo</a:t>
            </a:r>
          </a:p>
          <a:p>
            <a:pPr>
              <a:buClr>
                <a:schemeClr val="tx2">
                  <a:lumMod val="50000"/>
                </a:schemeClr>
              </a:buClr>
              <a:buSzPct val="65000"/>
              <a:buNone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SzPct val="65000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Agressividade</a:t>
            </a:r>
          </a:p>
          <a:p>
            <a:pPr>
              <a:buNone/>
            </a:pPr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25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Considerações Finais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41512"/>
            <a:ext cx="8229600" cy="5127848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TCI são frequentes e devem ser considerados de maneira mais séria.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Necessidade de evolução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Nosológica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Necessidade de  mais pesquisas sobre o tema.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Psicoterapia, tratamento das comorbidades, participação  da família  são fundamentais para o sucesso terapêutico.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O tratamento não é fácil mas em geral é recompensador.</a:t>
            </a:r>
          </a:p>
          <a:p>
            <a:pPr>
              <a:buNone/>
            </a:pPr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26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39604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Brush Script MT" pitchFamily="66" charset="0"/>
              </a:rPr>
              <a:t>“Todo vício traz dentro si a força de vencê-lo”</a:t>
            </a:r>
          </a:p>
          <a:p>
            <a:pPr algn="r">
              <a:buNone/>
            </a:pPr>
            <a:endParaRPr lang="en-US" sz="5400" dirty="0" smtClean="0">
              <a:solidFill>
                <a:schemeClr val="tx2">
                  <a:lumMod val="50000"/>
                </a:schemeClr>
              </a:solidFill>
              <a:latin typeface="Brush Script MT" pitchFamily="66" charset="0"/>
            </a:endParaRPr>
          </a:p>
          <a:p>
            <a:pPr algn="r">
              <a:buNone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Brush Script MT" pitchFamily="66" charset="0"/>
              </a:rPr>
              <a:t>Wayne Dyer</a:t>
            </a:r>
          </a:p>
          <a:p>
            <a:pPr algn="r">
              <a:buNone/>
            </a:pPr>
            <a:endParaRPr lang="en-US" sz="3600" dirty="0" smtClean="0">
              <a:latin typeface="Brush Script MT" pitchFamily="66" charset="0"/>
            </a:endParaRPr>
          </a:p>
          <a:p>
            <a:pPr algn="r">
              <a:buNone/>
            </a:pPr>
            <a:endParaRPr lang="en-US" sz="3600" dirty="0" smtClean="0">
              <a:latin typeface="Brush Script MT" pitchFamily="66" charset="0"/>
            </a:endParaRPr>
          </a:p>
          <a:p>
            <a:pPr algn="r">
              <a:buNone/>
            </a:pPr>
            <a:endParaRPr lang="en-US" sz="3600" dirty="0" smtClean="0">
              <a:latin typeface="Brush Script MT" pitchFamily="66" charset="0"/>
            </a:endParaRPr>
          </a:p>
          <a:p>
            <a:pPr algn="r">
              <a:buNone/>
            </a:pPr>
            <a:endParaRPr lang="pt-BR" sz="3600" dirty="0">
              <a:latin typeface="Brush Script MT" pitchFamily="66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27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latin typeface="Rage Italic" pitchFamily="66" charset="0"/>
              </a:rPr>
              <a:t/>
            </a:r>
            <a:br>
              <a:rPr lang="en-US" sz="5400" b="1" dirty="0" smtClean="0">
                <a:latin typeface="Rage Italic" pitchFamily="66" charset="0"/>
              </a:rPr>
            </a:br>
            <a:r>
              <a:rPr lang="en-US" sz="5400" b="1" dirty="0" smtClean="0">
                <a:latin typeface="Rage Italic" pitchFamily="66" charset="0"/>
              </a:rPr>
              <a:t/>
            </a:r>
            <a:br>
              <a:rPr lang="en-US" sz="5400" b="1" dirty="0" smtClean="0">
                <a:latin typeface="Rage Italic" pitchFamily="66" charset="0"/>
              </a:rPr>
            </a:br>
            <a:r>
              <a:rPr lang="en-US" sz="5400" b="1" dirty="0" smtClean="0">
                <a:latin typeface="Rage Italic" pitchFamily="66" charset="0"/>
              </a:rPr>
              <a:t/>
            </a:r>
            <a:br>
              <a:rPr lang="en-US" sz="5400" b="1" dirty="0" smtClean="0">
                <a:latin typeface="Rage Italic" pitchFamily="66" charset="0"/>
              </a:rPr>
            </a:br>
            <a:r>
              <a:rPr lang="en-US" sz="5400" b="1" dirty="0" smtClean="0">
                <a:latin typeface="Rage Italic" pitchFamily="66" charset="0"/>
              </a:rPr>
              <a:t/>
            </a:r>
            <a:br>
              <a:rPr lang="en-US" sz="5400" b="1" dirty="0" smtClean="0">
                <a:latin typeface="Rage Italic" pitchFamily="66" charset="0"/>
              </a:rPr>
            </a:br>
            <a:r>
              <a:rPr lang="en-US" sz="5400" b="1" dirty="0" smtClean="0">
                <a:latin typeface="Rage Italic" pitchFamily="66" charset="0"/>
              </a:rPr>
              <a:t/>
            </a:r>
            <a:br>
              <a:rPr lang="en-US" sz="5400" b="1" dirty="0" smtClean="0">
                <a:latin typeface="Rage Italic" pitchFamily="66" charset="0"/>
              </a:rPr>
            </a:br>
            <a:r>
              <a:rPr lang="en-US" sz="5400" b="1" dirty="0" smtClean="0">
                <a:latin typeface="Rage Italic" pitchFamily="66" charset="0"/>
              </a:rPr>
              <a:t/>
            </a:r>
            <a:br>
              <a:rPr lang="en-US" sz="5400" b="1" dirty="0" smtClean="0">
                <a:latin typeface="Rage Italic" pitchFamily="66" charset="0"/>
              </a:rPr>
            </a:br>
            <a:r>
              <a:rPr lang="en-US" sz="5400" b="1" dirty="0" smtClean="0">
                <a:latin typeface="Rage Italic" pitchFamily="66" charset="0"/>
              </a:rPr>
              <a:t/>
            </a:r>
            <a:br>
              <a:rPr lang="en-US" sz="5400" b="1" dirty="0" smtClean="0">
                <a:latin typeface="Rage Italic" pitchFamily="66" charset="0"/>
              </a:rPr>
            </a:br>
            <a:r>
              <a:rPr lang="en-US" sz="5400" b="1" dirty="0" smtClean="0">
                <a:latin typeface="Rage Italic" pitchFamily="66" charset="0"/>
              </a:rPr>
              <a:t/>
            </a:r>
            <a:br>
              <a:rPr lang="en-US" sz="5400" b="1" dirty="0" smtClean="0">
                <a:latin typeface="Rage Italic" pitchFamily="66" charset="0"/>
              </a:rPr>
            </a:br>
            <a:r>
              <a:rPr lang="pt-BR" sz="5400" b="1" dirty="0" smtClean="0">
                <a:latin typeface="Rage Italic" pitchFamily="66" charset="0"/>
              </a:rPr>
              <a:t/>
            </a:r>
            <a:br>
              <a:rPr lang="pt-BR" sz="5400" b="1" dirty="0" smtClean="0">
                <a:latin typeface="Rage Italic" pitchFamily="66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800" b="1" dirty="0" smtClean="0">
                <a:solidFill>
                  <a:schemeClr val="tx2">
                    <a:lumMod val="50000"/>
                  </a:schemeClr>
                </a:solidFill>
                <a:latin typeface="Rage Italic" pitchFamily="66" charset="0"/>
              </a:rPr>
              <a:t>Muito obrigado</a:t>
            </a:r>
            <a:endParaRPr lang="pt-BR" sz="6800" b="1" dirty="0" smtClean="0">
              <a:solidFill>
                <a:schemeClr val="tx2">
                  <a:lumMod val="50000"/>
                </a:schemeClr>
              </a:solidFill>
              <a:latin typeface="Rage Italic" pitchFamily="66" charset="0"/>
            </a:endParaRP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600" dirty="0" smtClean="0">
              <a:latin typeface="Brush Script MT" pitchFamily="66" charset="0"/>
            </a:endParaRPr>
          </a:p>
          <a:p>
            <a:pPr algn="r">
              <a:buNone/>
            </a:pPr>
            <a:r>
              <a:rPr lang="en-US" sz="2800" b="1" dirty="0" smtClean="0"/>
              <a:t>henriquebotura@gmail.com</a:t>
            </a:r>
            <a:endParaRPr lang="en-US" sz="2800" b="1" dirty="0" smtClean="0"/>
          </a:p>
          <a:p>
            <a:pPr algn="r">
              <a:buNone/>
            </a:pPr>
            <a:endParaRPr lang="en-US" sz="3600" dirty="0" smtClean="0">
              <a:latin typeface="Brush Script MT" pitchFamily="66" charset="0"/>
            </a:endParaRPr>
          </a:p>
          <a:p>
            <a:pPr algn="r">
              <a:buNone/>
            </a:pPr>
            <a:endParaRPr lang="en-US" sz="3600" dirty="0" smtClean="0">
              <a:latin typeface="Brush Script MT" pitchFamily="66" charset="0"/>
            </a:endParaRPr>
          </a:p>
          <a:p>
            <a:pPr algn="r">
              <a:buNone/>
            </a:pPr>
            <a:endParaRPr lang="en-US" sz="3600" dirty="0" smtClean="0">
              <a:latin typeface="Brush Script MT" pitchFamily="66" charset="0"/>
            </a:endParaRPr>
          </a:p>
          <a:p>
            <a:pPr algn="r">
              <a:buNone/>
            </a:pPr>
            <a:endParaRPr lang="pt-BR" sz="3600" dirty="0">
              <a:latin typeface="Brush Script MT" pitchFamily="66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28</a:t>
            </a:fld>
            <a:endParaRPr lang="pt-BR" dirty="0"/>
          </a:p>
        </p:txBody>
      </p:sp>
      <p:pic>
        <p:nvPicPr>
          <p:cNvPr id="5" name="Imagem 4" descr="Cass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4064">
            <a:off x="364869" y="1487947"/>
            <a:ext cx="3230198" cy="2547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m 7" descr="roleta-de-cassino-cf9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0020">
            <a:off x="469828" y="4178062"/>
            <a:ext cx="3236275" cy="2427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m 8" descr="videopok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24980">
            <a:off x="4325875" y="1822791"/>
            <a:ext cx="4296145" cy="3578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01608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Nosologia</a:t>
            </a:r>
            <a:endParaRPr lang="pt-B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73388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700" dirty="0" smtClean="0">
                <a:solidFill>
                  <a:schemeClr val="tx2">
                    <a:lumMod val="50000"/>
                  </a:schemeClr>
                </a:solidFill>
              </a:rPr>
              <a:t>DSM- Transtornos do Controle do Impulso Não Classificados em Outro Lugar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endParaRPr lang="pt-BR" sz="37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700" dirty="0" smtClean="0">
                <a:solidFill>
                  <a:schemeClr val="tx2">
                    <a:lumMod val="50000"/>
                  </a:schemeClr>
                </a:solidFill>
              </a:rPr>
              <a:t>JOGO PATOLÓGICO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endParaRPr lang="pt-BR" sz="37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700" dirty="0" smtClean="0">
                <a:solidFill>
                  <a:schemeClr val="tx2">
                    <a:lumMod val="50000"/>
                  </a:schemeClr>
                </a:solidFill>
              </a:rPr>
              <a:t>TRANSTORNO EXPLOSIVO INTERMITENTE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endParaRPr lang="pt-BR" sz="37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700" dirty="0" smtClean="0">
                <a:solidFill>
                  <a:schemeClr val="tx2">
                    <a:lumMod val="50000"/>
                  </a:schemeClr>
                </a:solidFill>
              </a:rPr>
              <a:t>PIROMANIA</a:t>
            </a:r>
          </a:p>
          <a:p>
            <a:pPr>
              <a:buFont typeface="Wingdings" pitchFamily="2" charset="2"/>
              <a:buChar char="Ø"/>
            </a:pPr>
            <a:endParaRPr lang="pt-BR" sz="3600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6073"/>
            <a:ext cx="8229600" cy="4695800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CLEPTOMANIA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endParaRPr lang="pt-BR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TRICOTILOMANIA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endParaRPr lang="pt-BR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NÃO ESPECIFICADOS (oniomania, dependência de internet, vídeo game, dermatotilexomania, automutilação, amor patológico, dependência de sexo)</a:t>
            </a:r>
            <a:r>
              <a:rPr lang="pt-BR" sz="3600" dirty="0" smtClean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39552" y="404664"/>
            <a:ext cx="830160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pt-BR" sz="5400" dirty="0" smtClean="0">
                <a:solidFill>
                  <a:schemeClr val="tx2">
                    <a:lumMod val="50000"/>
                  </a:schemeClr>
                </a:solidFill>
              </a:rPr>
              <a:t>Nosologia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4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Momento atual e a impulsividade</a:t>
            </a:r>
            <a:endParaRPr lang="pt-BR" sz="4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5040560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Produtos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0500">
            <a:off x="1614081" y="2214700"/>
            <a:ext cx="2659057" cy="168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C:\Users\Toshiba\Desktop\imagens para ester\liquidação-postha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737">
            <a:off x="5553043" y="2323415"/>
            <a:ext cx="2962075" cy="414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Users\Toshiba\Desktop\imagens para ester\SHOPAHOLIC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3953892" cy="2457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45432"/>
            <a:ext cx="8229600" cy="4923928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Créditos</a:t>
            </a:r>
            <a:endParaRPr lang="pt-BR" sz="36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5" name="Picture 2" descr="C:\Users\Toshiba\Desktop\imagens para ester\dindind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3893">
            <a:off x="2088547" y="2687870"/>
            <a:ext cx="4957881" cy="3704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4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Momento atual e a impulsividade</a:t>
            </a:r>
            <a:endParaRPr lang="pt-BR" sz="4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Serviços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7</a:t>
            </a:fld>
            <a:endParaRPr lang="pt-BR" dirty="0"/>
          </a:p>
        </p:txBody>
      </p:sp>
      <p:pic>
        <p:nvPicPr>
          <p:cNvPr id="3074" name="Picture 2" descr="C:\Users\Toshiba\Desktop\imagens para ester\ilust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29521">
            <a:off x="610522" y="2627359"/>
            <a:ext cx="3422427" cy="3686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Toshiba\Desktop\imagens para ester\bebe-falando-ao-celular-1287612784883_300x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5532">
            <a:off x="4794972" y="2734470"/>
            <a:ext cx="3953184" cy="3215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4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Momento atual e a impulsividade</a:t>
            </a:r>
            <a:endParaRPr lang="pt-BR" sz="4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4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Momento atual e a impulsividade</a:t>
            </a:r>
            <a:endParaRPr lang="pt-BR" sz="4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Inundação de: 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</a:rPr>
              <a:t>Estímulos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8</a:t>
            </a:fld>
            <a:endParaRPr lang="pt-B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0558">
            <a:off x="5178671" y="2097626"/>
            <a:ext cx="3610215" cy="444879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95704">
            <a:off x="356213" y="2901515"/>
            <a:ext cx="4220013" cy="327643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4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Momento atual e a impulsividade</a:t>
            </a:r>
            <a:endParaRPr lang="pt-BR" sz="4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Inundação de:</a:t>
            </a: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Clr>
                <a:schemeClr val="tx2">
                  <a:lumMod val="50000"/>
                </a:schemeClr>
              </a:buClr>
              <a:buSzPct val="75000"/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Informações potencialmente relevantes e gratificantes</a:t>
            </a: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	</a:t>
            </a:r>
          </a:p>
          <a:p>
            <a:pPr>
              <a:buNone/>
            </a:pPr>
            <a:r>
              <a:rPr lang="pt-BR" dirty="0"/>
              <a:t> </a:t>
            </a:r>
            <a:r>
              <a:rPr lang="pt-BR" dirty="0" smtClean="0"/>
              <a:t>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09AE-B206-4B45-A094-6A17DEDE89C9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31" name="Imagem 30" descr="UOLPágInicia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57600"/>
            <a:ext cx="9144000" cy="36004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6|1.4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</TotalTime>
  <Words>850</Words>
  <Application>Microsoft Office PowerPoint</Application>
  <PresentationFormat>Apresentação na tela (4:3)</PresentationFormat>
  <Paragraphs>235</Paragraphs>
  <Slides>28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Fluxo</vt:lpstr>
      <vt:lpstr>Jogo Patológico e Outros Transtornos de Impulso</vt:lpstr>
      <vt:lpstr>Introdução</vt:lpstr>
      <vt:lpstr>Nosologia</vt:lpstr>
      <vt:lpstr>Slide 4</vt:lpstr>
      <vt:lpstr>Momento atual e a impulsividade</vt:lpstr>
      <vt:lpstr>Momento atual e a impulsividade</vt:lpstr>
      <vt:lpstr>Momento atual e a impulsividade</vt:lpstr>
      <vt:lpstr>Momento atual e a impulsividade</vt:lpstr>
      <vt:lpstr>Momento atual e a impulsividade</vt:lpstr>
      <vt:lpstr>Momento atual e a impulsividade</vt:lpstr>
      <vt:lpstr>Jogo Patológico</vt:lpstr>
      <vt:lpstr>Jogo  Patológico</vt:lpstr>
      <vt:lpstr>Jogo  Patológico</vt:lpstr>
      <vt:lpstr>Diagnóstico: Jogo Patológico</vt:lpstr>
      <vt:lpstr>Diagnóstico:</vt:lpstr>
      <vt:lpstr>História Natural</vt:lpstr>
      <vt:lpstr>Comorbidades</vt:lpstr>
      <vt:lpstr>Tratamento</vt:lpstr>
      <vt:lpstr>Tratamento</vt:lpstr>
      <vt:lpstr>Tratamento</vt:lpstr>
      <vt:lpstr>Tratamento</vt:lpstr>
      <vt:lpstr>Transtornos do Controle dos Impulsos Não Classificados em Outro Lugar </vt:lpstr>
      <vt:lpstr>Transtornos do Controle dos Impulsos Não Classificados em Outro Lugar </vt:lpstr>
      <vt:lpstr>Transtornos do Controle dos Impulsos Não Classificados em Outro Lugar </vt:lpstr>
      <vt:lpstr>Dinâmica da Impulsividade</vt:lpstr>
      <vt:lpstr>Considerações Finais</vt:lpstr>
      <vt:lpstr>Slide 27</vt:lpstr>
      <vt:lpstr>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Jogo Patológico e transtornos dos impulsos</dc:title>
  <dc:creator>Toshiba</dc:creator>
  <cp:lastModifiedBy>SALA1</cp:lastModifiedBy>
  <cp:revision>225</cp:revision>
  <dcterms:created xsi:type="dcterms:W3CDTF">2011-10-24T00:54:15Z</dcterms:created>
  <dcterms:modified xsi:type="dcterms:W3CDTF">2011-10-28T11:25:18Z</dcterms:modified>
</cp:coreProperties>
</file>